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notesSlides/notesSlide102.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09"/>
  </p:notesMasterIdLst>
  <p:handoutMasterIdLst>
    <p:handoutMasterId r:id="rId110"/>
  </p:handoutMasterIdLst>
  <p:sldIdLst>
    <p:sldId id="340" r:id="rId2"/>
    <p:sldId id="341" r:id="rId3"/>
    <p:sldId id="342" r:id="rId4"/>
    <p:sldId id="343" r:id="rId5"/>
    <p:sldId id="344" r:id="rId6"/>
    <p:sldId id="345" r:id="rId7"/>
    <p:sldId id="597" r:id="rId8"/>
    <p:sldId id="598" r:id="rId9"/>
    <p:sldId id="319" r:id="rId10"/>
    <p:sldId id="599" r:id="rId11"/>
    <p:sldId id="566" r:id="rId12"/>
    <p:sldId id="463" r:id="rId13"/>
    <p:sldId id="464" r:id="rId14"/>
    <p:sldId id="465" r:id="rId15"/>
    <p:sldId id="466" r:id="rId16"/>
    <p:sldId id="498" r:id="rId17"/>
    <p:sldId id="500" r:id="rId18"/>
    <p:sldId id="592" r:id="rId19"/>
    <p:sldId id="593" r:id="rId20"/>
    <p:sldId id="499" r:id="rId21"/>
    <p:sldId id="571" r:id="rId22"/>
    <p:sldId id="514" r:id="rId23"/>
    <p:sldId id="563" r:id="rId24"/>
    <p:sldId id="516" r:id="rId25"/>
    <p:sldId id="517" r:id="rId26"/>
    <p:sldId id="521" r:id="rId27"/>
    <p:sldId id="519" r:id="rId28"/>
    <p:sldId id="590" r:id="rId29"/>
    <p:sldId id="591" r:id="rId30"/>
    <p:sldId id="565" r:id="rId31"/>
    <p:sldId id="505" r:id="rId32"/>
    <p:sldId id="468" r:id="rId33"/>
    <p:sldId id="574" r:id="rId34"/>
    <p:sldId id="478" r:id="rId35"/>
    <p:sldId id="541" r:id="rId36"/>
    <p:sldId id="559" r:id="rId37"/>
    <p:sldId id="480" r:id="rId38"/>
    <p:sldId id="481" r:id="rId39"/>
    <p:sldId id="600" r:id="rId40"/>
    <p:sldId id="476" r:id="rId41"/>
    <p:sldId id="578" r:id="rId42"/>
    <p:sldId id="579" r:id="rId43"/>
    <p:sldId id="572" r:id="rId44"/>
    <p:sldId id="580" r:id="rId45"/>
    <p:sldId id="581" r:id="rId46"/>
    <p:sldId id="594" r:id="rId47"/>
    <p:sldId id="582" r:id="rId48"/>
    <p:sldId id="596" r:id="rId49"/>
    <p:sldId id="583" r:id="rId50"/>
    <p:sldId id="584" r:id="rId51"/>
    <p:sldId id="484" r:id="rId52"/>
    <p:sldId id="551" r:id="rId53"/>
    <p:sldId id="488" r:id="rId54"/>
    <p:sldId id="489" r:id="rId55"/>
    <p:sldId id="546" r:id="rId56"/>
    <p:sldId id="567" r:id="rId57"/>
    <p:sldId id="396" r:id="rId58"/>
    <p:sldId id="397" r:id="rId59"/>
    <p:sldId id="585" r:id="rId60"/>
    <p:sldId id="462" r:id="rId61"/>
    <p:sldId id="495" r:id="rId62"/>
    <p:sldId id="496" r:id="rId63"/>
    <p:sldId id="380" r:id="rId64"/>
    <p:sldId id="381" r:id="rId65"/>
    <p:sldId id="383" r:id="rId66"/>
    <p:sldId id="402" r:id="rId67"/>
    <p:sldId id="403" r:id="rId68"/>
    <p:sldId id="587" r:id="rId69"/>
    <p:sldId id="398" r:id="rId70"/>
    <p:sldId id="399" r:id="rId71"/>
    <p:sldId id="586" r:id="rId72"/>
    <p:sldId id="433" r:id="rId73"/>
    <p:sldId id="560" r:id="rId74"/>
    <p:sldId id="429" r:id="rId75"/>
    <p:sldId id="431" r:id="rId76"/>
    <p:sldId id="588" r:id="rId77"/>
    <p:sldId id="400" r:id="rId78"/>
    <p:sldId id="575" r:id="rId79"/>
    <p:sldId id="576" r:id="rId80"/>
    <p:sldId id="577" r:id="rId81"/>
    <p:sldId id="558" r:id="rId82"/>
    <p:sldId id="589" r:id="rId83"/>
    <p:sldId id="459" r:id="rId84"/>
    <p:sldId id="461" r:id="rId85"/>
    <p:sldId id="437" r:id="rId86"/>
    <p:sldId id="458" r:id="rId87"/>
    <p:sldId id="601" r:id="rId88"/>
    <p:sldId id="602" r:id="rId89"/>
    <p:sldId id="568" r:id="rId90"/>
    <p:sldId id="410" r:id="rId91"/>
    <p:sldId id="411" r:id="rId92"/>
    <p:sldId id="449" r:id="rId93"/>
    <p:sldId id="416" r:id="rId94"/>
    <p:sldId id="417" r:id="rId95"/>
    <p:sldId id="450" r:id="rId96"/>
    <p:sldId id="418" r:id="rId97"/>
    <p:sldId id="419" r:id="rId98"/>
    <p:sldId id="420" r:id="rId99"/>
    <p:sldId id="412" r:id="rId100"/>
    <p:sldId id="413" r:id="rId101"/>
    <p:sldId id="422" r:id="rId102"/>
    <p:sldId id="423" r:id="rId103"/>
    <p:sldId id="425" r:id="rId104"/>
    <p:sldId id="451" r:id="rId105"/>
    <p:sldId id="426" r:id="rId106"/>
    <p:sldId id="427" r:id="rId107"/>
    <p:sldId id="553" r:id="rId108"/>
  </p:sldIdLst>
  <p:sldSz cx="6858000" cy="9144000" type="screen4x3"/>
  <p:notesSz cx="7023100" cy="9309100"/>
  <p:defaultTextStyle>
    <a:defPPr>
      <a:defRPr lang="es-ES_tradnl"/>
    </a:defPPr>
    <a:lvl1pPr algn="l" rtl="0" fontAlgn="base">
      <a:spcBef>
        <a:spcPct val="0"/>
      </a:spcBef>
      <a:spcAft>
        <a:spcPct val="0"/>
      </a:spcAft>
      <a:defRPr sz="1200" b="1" kern="1200">
        <a:solidFill>
          <a:schemeClr val="tx1"/>
        </a:solidFill>
        <a:latin typeface="Arial" charset="0"/>
        <a:ea typeface="+mn-ea"/>
        <a:cs typeface="Arial" charset="0"/>
      </a:defRPr>
    </a:lvl1pPr>
    <a:lvl2pPr marL="457200" algn="l" rtl="0" fontAlgn="base">
      <a:spcBef>
        <a:spcPct val="0"/>
      </a:spcBef>
      <a:spcAft>
        <a:spcPct val="0"/>
      </a:spcAft>
      <a:defRPr sz="1200" b="1" kern="1200">
        <a:solidFill>
          <a:schemeClr val="tx1"/>
        </a:solidFill>
        <a:latin typeface="Arial" charset="0"/>
        <a:ea typeface="+mn-ea"/>
        <a:cs typeface="Arial" charset="0"/>
      </a:defRPr>
    </a:lvl2pPr>
    <a:lvl3pPr marL="914400" algn="l" rtl="0" fontAlgn="base">
      <a:spcBef>
        <a:spcPct val="0"/>
      </a:spcBef>
      <a:spcAft>
        <a:spcPct val="0"/>
      </a:spcAft>
      <a:defRPr sz="1200" b="1" kern="1200">
        <a:solidFill>
          <a:schemeClr val="tx1"/>
        </a:solidFill>
        <a:latin typeface="Arial" charset="0"/>
        <a:ea typeface="+mn-ea"/>
        <a:cs typeface="Arial" charset="0"/>
      </a:defRPr>
    </a:lvl3pPr>
    <a:lvl4pPr marL="1371600" algn="l" rtl="0" fontAlgn="base">
      <a:spcBef>
        <a:spcPct val="0"/>
      </a:spcBef>
      <a:spcAft>
        <a:spcPct val="0"/>
      </a:spcAft>
      <a:defRPr sz="1200" b="1" kern="1200">
        <a:solidFill>
          <a:schemeClr val="tx1"/>
        </a:solidFill>
        <a:latin typeface="Arial" charset="0"/>
        <a:ea typeface="+mn-ea"/>
        <a:cs typeface="Arial" charset="0"/>
      </a:defRPr>
    </a:lvl4pPr>
    <a:lvl5pPr marL="1828800" algn="l" rtl="0" fontAlgn="base">
      <a:spcBef>
        <a:spcPct val="0"/>
      </a:spcBef>
      <a:spcAft>
        <a:spcPct val="0"/>
      </a:spcAft>
      <a:defRPr sz="1200" b="1" kern="1200">
        <a:solidFill>
          <a:schemeClr val="tx1"/>
        </a:solidFill>
        <a:latin typeface="Arial" charset="0"/>
        <a:ea typeface="+mn-ea"/>
        <a:cs typeface="Arial" charset="0"/>
      </a:defRPr>
    </a:lvl5pPr>
    <a:lvl6pPr marL="2286000" algn="l" defTabSz="914400" rtl="0" eaLnBrk="1" latinLnBrk="0" hangingPunct="1">
      <a:defRPr sz="1200" b="1" kern="1200">
        <a:solidFill>
          <a:schemeClr val="tx1"/>
        </a:solidFill>
        <a:latin typeface="Arial" charset="0"/>
        <a:ea typeface="+mn-ea"/>
        <a:cs typeface="Arial" charset="0"/>
      </a:defRPr>
    </a:lvl6pPr>
    <a:lvl7pPr marL="2743200" algn="l" defTabSz="914400" rtl="0" eaLnBrk="1" latinLnBrk="0" hangingPunct="1">
      <a:defRPr sz="1200" b="1" kern="1200">
        <a:solidFill>
          <a:schemeClr val="tx1"/>
        </a:solidFill>
        <a:latin typeface="Arial" charset="0"/>
        <a:ea typeface="+mn-ea"/>
        <a:cs typeface="Arial" charset="0"/>
      </a:defRPr>
    </a:lvl7pPr>
    <a:lvl8pPr marL="3200400" algn="l" defTabSz="914400" rtl="0" eaLnBrk="1" latinLnBrk="0" hangingPunct="1">
      <a:defRPr sz="1200" b="1" kern="1200">
        <a:solidFill>
          <a:schemeClr val="tx1"/>
        </a:solidFill>
        <a:latin typeface="Arial" charset="0"/>
        <a:ea typeface="+mn-ea"/>
        <a:cs typeface="Arial" charset="0"/>
      </a:defRPr>
    </a:lvl8pPr>
    <a:lvl9pPr marL="3657600" algn="l" defTabSz="914400" rtl="0" eaLnBrk="1" latinLnBrk="0" hangingPunct="1">
      <a:defRPr sz="1200" b="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946A"/>
    <a:srgbClr val="FFFF00"/>
    <a:srgbClr val="000000"/>
    <a:srgbClr val="008000"/>
    <a:srgbClr val="CC0000"/>
    <a:srgbClr val="FF9933"/>
    <a:srgbClr val="00007E"/>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3040" autoAdjust="0"/>
    <p:restoredTop sz="99828" autoAdjust="0"/>
  </p:normalViewPr>
  <p:slideViewPr>
    <p:cSldViewPr snapToGrid="0" snapToObjects="1" showGuides="1">
      <p:cViewPr>
        <p:scale>
          <a:sx n="66" d="100"/>
          <a:sy n="66" d="100"/>
        </p:scale>
        <p:origin x="-2640" y="-210"/>
      </p:cViewPr>
      <p:guideLst>
        <p:guide orient="horz" pos="872"/>
        <p:guide orient="horz" pos="5654"/>
        <p:guide orient="horz" pos="5277"/>
        <p:guide orient="horz" pos="3187"/>
        <p:guide pos="981"/>
        <p:guide pos="4247"/>
        <p:guide pos="3461"/>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snapToGrid="0" snapToObjects="1" showGuides="1">
      <p:cViewPr varScale="1">
        <p:scale>
          <a:sx n="70" d="100"/>
          <a:sy n="70" d="100"/>
        </p:scale>
        <p:origin x="-2766" y="-102"/>
      </p:cViewPr>
      <p:guideLst>
        <p:guide orient="horz" pos="2933"/>
        <p:guide pos="2212"/>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3013075" cy="473075"/>
          </a:xfrm>
          <a:prstGeom prst="rect">
            <a:avLst/>
          </a:prstGeom>
          <a:noFill/>
          <a:ln w="9525">
            <a:noFill/>
            <a:miter lim="800000"/>
            <a:headEnd/>
            <a:tailEnd/>
          </a:ln>
        </p:spPr>
        <p:txBody>
          <a:bodyPr vert="horz" wrap="square" lIns="91438" tIns="45719" rIns="91438" bIns="45719" numCol="1" anchor="t" anchorCtr="0" compatLnSpc="1">
            <a:prstTxWarp prst="textNoShape">
              <a:avLst/>
            </a:prstTxWarp>
          </a:bodyPr>
          <a:lstStyle>
            <a:lvl1pPr algn="l" defTabSz="913854" eaLnBrk="0" hangingPunct="0">
              <a:buFontTx/>
              <a:buNone/>
              <a:defRPr b="0">
                <a:latin typeface="Times New Roman" pitchFamily="18" charset="0"/>
                <a:cs typeface="+mn-cs"/>
              </a:defRPr>
            </a:lvl1pPr>
          </a:lstStyle>
          <a:p>
            <a:pPr>
              <a:defRPr/>
            </a:pPr>
            <a:endParaRPr lang="es-MX"/>
          </a:p>
        </p:txBody>
      </p:sp>
      <p:sp>
        <p:nvSpPr>
          <p:cNvPr id="54275" name="Rectangle 3"/>
          <p:cNvSpPr>
            <a:spLocks noGrp="1" noChangeArrowheads="1"/>
          </p:cNvSpPr>
          <p:nvPr>
            <p:ph type="dt" sz="quarter" idx="1"/>
          </p:nvPr>
        </p:nvSpPr>
        <p:spPr bwMode="auto">
          <a:xfrm>
            <a:off x="3994150" y="0"/>
            <a:ext cx="3013075" cy="473075"/>
          </a:xfrm>
          <a:prstGeom prst="rect">
            <a:avLst/>
          </a:prstGeom>
          <a:noFill/>
          <a:ln w="9525">
            <a:noFill/>
            <a:miter lim="800000"/>
            <a:headEnd/>
            <a:tailEnd/>
          </a:ln>
        </p:spPr>
        <p:txBody>
          <a:bodyPr vert="horz" wrap="square" lIns="91438" tIns="45719" rIns="91438" bIns="45719" numCol="1" anchor="t" anchorCtr="0" compatLnSpc="1">
            <a:prstTxWarp prst="textNoShape">
              <a:avLst/>
            </a:prstTxWarp>
          </a:bodyPr>
          <a:lstStyle>
            <a:lvl1pPr algn="r" defTabSz="913854" eaLnBrk="0" hangingPunct="0">
              <a:buFontTx/>
              <a:buNone/>
              <a:defRPr b="0">
                <a:latin typeface="Times New Roman" pitchFamily="18" charset="0"/>
                <a:cs typeface="+mn-cs"/>
              </a:defRPr>
            </a:lvl1pPr>
          </a:lstStyle>
          <a:p>
            <a:pPr>
              <a:defRPr/>
            </a:pPr>
            <a:endParaRPr lang="es-MX"/>
          </a:p>
        </p:txBody>
      </p:sp>
      <p:sp>
        <p:nvSpPr>
          <p:cNvPr id="54276" name="Rectangle 4"/>
          <p:cNvSpPr>
            <a:spLocks noGrp="1" noChangeArrowheads="1"/>
          </p:cNvSpPr>
          <p:nvPr>
            <p:ph type="ftr" sz="quarter" idx="2"/>
          </p:nvPr>
        </p:nvSpPr>
        <p:spPr bwMode="auto">
          <a:xfrm>
            <a:off x="0" y="8836025"/>
            <a:ext cx="3013075" cy="473075"/>
          </a:xfrm>
          <a:prstGeom prst="rect">
            <a:avLst/>
          </a:prstGeom>
          <a:noFill/>
          <a:ln w="9525">
            <a:noFill/>
            <a:miter lim="800000"/>
            <a:headEnd/>
            <a:tailEnd/>
          </a:ln>
        </p:spPr>
        <p:txBody>
          <a:bodyPr vert="horz" wrap="square" lIns="91438" tIns="45719" rIns="91438" bIns="45719" numCol="1" anchor="b" anchorCtr="0" compatLnSpc="1">
            <a:prstTxWarp prst="textNoShape">
              <a:avLst/>
            </a:prstTxWarp>
          </a:bodyPr>
          <a:lstStyle>
            <a:lvl1pPr algn="l" defTabSz="913854" eaLnBrk="0" hangingPunct="0">
              <a:buFontTx/>
              <a:buNone/>
              <a:defRPr b="0">
                <a:latin typeface="Times New Roman" pitchFamily="18" charset="0"/>
                <a:cs typeface="+mn-cs"/>
              </a:defRPr>
            </a:lvl1pPr>
          </a:lstStyle>
          <a:p>
            <a:pPr>
              <a:defRPr/>
            </a:pPr>
            <a:endParaRPr lang="es-MX"/>
          </a:p>
        </p:txBody>
      </p:sp>
      <p:sp>
        <p:nvSpPr>
          <p:cNvPr id="54277" name="Rectangle 5"/>
          <p:cNvSpPr>
            <a:spLocks noGrp="1" noChangeArrowheads="1"/>
          </p:cNvSpPr>
          <p:nvPr>
            <p:ph type="sldNum" sz="quarter" idx="3"/>
          </p:nvPr>
        </p:nvSpPr>
        <p:spPr bwMode="auto">
          <a:xfrm>
            <a:off x="3994150" y="8836025"/>
            <a:ext cx="3013075" cy="473075"/>
          </a:xfrm>
          <a:prstGeom prst="rect">
            <a:avLst/>
          </a:prstGeom>
          <a:noFill/>
          <a:ln w="9525">
            <a:noFill/>
            <a:miter lim="800000"/>
            <a:headEnd/>
            <a:tailEnd/>
          </a:ln>
        </p:spPr>
        <p:txBody>
          <a:bodyPr vert="horz" wrap="square" lIns="91438" tIns="45719" rIns="91438" bIns="45719" numCol="1" anchor="b" anchorCtr="0" compatLnSpc="1">
            <a:prstTxWarp prst="textNoShape">
              <a:avLst/>
            </a:prstTxWarp>
          </a:bodyPr>
          <a:lstStyle>
            <a:lvl1pPr algn="r" defTabSz="913854" eaLnBrk="0" hangingPunct="0">
              <a:buFontTx/>
              <a:buNone/>
              <a:defRPr b="0">
                <a:latin typeface="Times New Roman" pitchFamily="18" charset="0"/>
                <a:cs typeface="+mn-cs"/>
              </a:defRPr>
            </a:lvl1pPr>
          </a:lstStyle>
          <a:p>
            <a:pPr>
              <a:defRPr/>
            </a:pPr>
            <a:fld id="{200A4C3A-A328-40FE-8A97-7F82C5B7CEEB}" type="slidenum">
              <a:rPr lang="es-MX"/>
              <a:pPr>
                <a:defRPr/>
              </a:pPr>
              <a:t>‹Nº›</a:t>
            </a:fld>
            <a:endParaRPr lang="es-MX"/>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3238" cy="465138"/>
          </a:xfrm>
          <a:prstGeom prst="rect">
            <a:avLst/>
          </a:prstGeom>
          <a:noFill/>
          <a:ln w="9525">
            <a:noFill/>
            <a:miter lim="800000"/>
            <a:headEnd/>
            <a:tailEnd/>
          </a:ln>
        </p:spPr>
        <p:txBody>
          <a:bodyPr vert="horz" wrap="square" lIns="91438" tIns="45719" rIns="91438" bIns="45719" numCol="1" anchor="t" anchorCtr="0" compatLnSpc="1">
            <a:prstTxWarp prst="textNoShape">
              <a:avLst/>
            </a:prstTxWarp>
          </a:bodyPr>
          <a:lstStyle>
            <a:lvl1pPr algn="l" defTabSz="913854" eaLnBrk="0" hangingPunct="0">
              <a:buFontTx/>
              <a:buNone/>
              <a:defRPr b="0">
                <a:latin typeface="Times New Roman" pitchFamily="18" charset="0"/>
                <a:cs typeface="+mn-cs"/>
              </a:defRPr>
            </a:lvl1pPr>
          </a:lstStyle>
          <a:p>
            <a:pPr>
              <a:defRPr/>
            </a:pPr>
            <a:endParaRPr lang="es-ES"/>
          </a:p>
        </p:txBody>
      </p:sp>
      <p:sp>
        <p:nvSpPr>
          <p:cNvPr id="22531" name="Rectangle 3"/>
          <p:cNvSpPr>
            <a:spLocks noGrp="1" noChangeArrowheads="1"/>
          </p:cNvSpPr>
          <p:nvPr>
            <p:ph type="dt" idx="1"/>
          </p:nvPr>
        </p:nvSpPr>
        <p:spPr bwMode="auto">
          <a:xfrm>
            <a:off x="3979863" y="0"/>
            <a:ext cx="3043237" cy="465138"/>
          </a:xfrm>
          <a:prstGeom prst="rect">
            <a:avLst/>
          </a:prstGeom>
          <a:noFill/>
          <a:ln w="9525">
            <a:noFill/>
            <a:miter lim="800000"/>
            <a:headEnd/>
            <a:tailEnd/>
          </a:ln>
        </p:spPr>
        <p:txBody>
          <a:bodyPr vert="horz" wrap="square" lIns="91438" tIns="45719" rIns="91438" bIns="45719" numCol="1" anchor="t" anchorCtr="0" compatLnSpc="1">
            <a:prstTxWarp prst="textNoShape">
              <a:avLst/>
            </a:prstTxWarp>
          </a:bodyPr>
          <a:lstStyle>
            <a:lvl1pPr algn="r" defTabSz="913854" eaLnBrk="0" hangingPunct="0">
              <a:buFontTx/>
              <a:buNone/>
              <a:defRPr b="0">
                <a:latin typeface="Times New Roman" pitchFamily="18" charset="0"/>
                <a:cs typeface="+mn-cs"/>
              </a:defRPr>
            </a:lvl1pPr>
          </a:lstStyle>
          <a:p>
            <a:pPr>
              <a:defRPr/>
            </a:pPr>
            <a:endParaRPr lang="es-ES"/>
          </a:p>
        </p:txBody>
      </p:sp>
      <p:sp>
        <p:nvSpPr>
          <p:cNvPr id="106500" name="Rectangle 4"/>
          <p:cNvSpPr>
            <a:spLocks noGrp="1" noRot="1" noChangeAspect="1" noChangeArrowheads="1" noTextEdit="1"/>
          </p:cNvSpPr>
          <p:nvPr>
            <p:ph type="sldImg" idx="2"/>
          </p:nvPr>
        </p:nvSpPr>
        <p:spPr bwMode="auto">
          <a:xfrm>
            <a:off x="2203450" y="698500"/>
            <a:ext cx="2617788" cy="3489325"/>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1188"/>
            <a:ext cx="5149850" cy="4189412"/>
          </a:xfrm>
          <a:prstGeom prst="rect">
            <a:avLst/>
          </a:prstGeom>
          <a:noFill/>
          <a:ln w="9525">
            <a:noFill/>
            <a:miter lim="800000"/>
            <a:headEnd/>
            <a:tailEnd/>
          </a:ln>
        </p:spPr>
        <p:txBody>
          <a:bodyPr vert="horz" wrap="square" lIns="91438" tIns="45719" rIns="91438" bIns="45719" numCol="1" anchor="t" anchorCtr="0" compatLnSpc="1">
            <a:prstTxWarp prst="textNoShape">
              <a:avLst/>
            </a:prstTxWarp>
          </a:bodyPr>
          <a:lstStyle/>
          <a:p>
            <a:pPr lvl="0"/>
            <a:r>
              <a:rPr lang="es-ES_tradnl" noProof="0" smtClean="0"/>
              <a:t>Haga clic para modificar el estilo de texto del patrón</a:t>
            </a:r>
          </a:p>
          <a:p>
            <a:pPr lvl="1"/>
            <a:r>
              <a:rPr lang="es-ES_tradnl" noProof="0" smtClean="0"/>
              <a:t>Segundo nivel</a:t>
            </a:r>
          </a:p>
          <a:p>
            <a:pPr lvl="2"/>
            <a:r>
              <a:rPr lang="es-ES_tradnl" noProof="0" smtClean="0"/>
              <a:t>Tercer nivel</a:t>
            </a:r>
          </a:p>
          <a:p>
            <a:pPr lvl="3"/>
            <a:r>
              <a:rPr lang="es-ES_tradnl" noProof="0" smtClean="0"/>
              <a:t>Cuarto nivel</a:t>
            </a:r>
          </a:p>
          <a:p>
            <a:pPr lvl="4"/>
            <a:r>
              <a:rPr lang="es-ES_tradnl" noProof="0" smtClean="0"/>
              <a:t>Quinto nivel</a:t>
            </a:r>
          </a:p>
        </p:txBody>
      </p:sp>
      <p:sp>
        <p:nvSpPr>
          <p:cNvPr id="22534" name="Rectangle 6"/>
          <p:cNvSpPr>
            <a:spLocks noGrp="1" noChangeArrowheads="1"/>
          </p:cNvSpPr>
          <p:nvPr>
            <p:ph type="ftr" sz="quarter" idx="4"/>
          </p:nvPr>
        </p:nvSpPr>
        <p:spPr bwMode="auto">
          <a:xfrm>
            <a:off x="0" y="8843963"/>
            <a:ext cx="3043238" cy="465137"/>
          </a:xfrm>
          <a:prstGeom prst="rect">
            <a:avLst/>
          </a:prstGeom>
          <a:noFill/>
          <a:ln w="9525">
            <a:noFill/>
            <a:miter lim="800000"/>
            <a:headEnd/>
            <a:tailEnd/>
          </a:ln>
        </p:spPr>
        <p:txBody>
          <a:bodyPr vert="horz" wrap="square" lIns="91438" tIns="45719" rIns="91438" bIns="45719" numCol="1" anchor="b" anchorCtr="0" compatLnSpc="1">
            <a:prstTxWarp prst="textNoShape">
              <a:avLst/>
            </a:prstTxWarp>
          </a:bodyPr>
          <a:lstStyle>
            <a:lvl1pPr algn="l" defTabSz="913854" eaLnBrk="0" hangingPunct="0">
              <a:buFontTx/>
              <a:buNone/>
              <a:defRPr b="0">
                <a:latin typeface="Times New Roman" pitchFamily="18" charset="0"/>
                <a:cs typeface="+mn-cs"/>
              </a:defRPr>
            </a:lvl1pPr>
          </a:lstStyle>
          <a:p>
            <a:pPr>
              <a:defRPr/>
            </a:pPr>
            <a:endParaRPr lang="es-ES"/>
          </a:p>
        </p:txBody>
      </p:sp>
      <p:sp>
        <p:nvSpPr>
          <p:cNvPr id="22535" name="Rectangle 7"/>
          <p:cNvSpPr>
            <a:spLocks noGrp="1" noChangeArrowheads="1"/>
          </p:cNvSpPr>
          <p:nvPr>
            <p:ph type="sldNum" sz="quarter" idx="5"/>
          </p:nvPr>
        </p:nvSpPr>
        <p:spPr bwMode="auto">
          <a:xfrm>
            <a:off x="3979863" y="8843963"/>
            <a:ext cx="3043237" cy="465137"/>
          </a:xfrm>
          <a:prstGeom prst="rect">
            <a:avLst/>
          </a:prstGeom>
          <a:noFill/>
          <a:ln w="9525">
            <a:noFill/>
            <a:miter lim="800000"/>
            <a:headEnd/>
            <a:tailEnd/>
          </a:ln>
        </p:spPr>
        <p:txBody>
          <a:bodyPr vert="horz" wrap="square" lIns="91438" tIns="45719" rIns="91438" bIns="45719" numCol="1" anchor="b" anchorCtr="0" compatLnSpc="1">
            <a:prstTxWarp prst="textNoShape">
              <a:avLst/>
            </a:prstTxWarp>
          </a:bodyPr>
          <a:lstStyle>
            <a:lvl1pPr algn="r" defTabSz="913854" eaLnBrk="0" hangingPunct="0">
              <a:buFontTx/>
              <a:buNone/>
              <a:defRPr b="0">
                <a:latin typeface="Times New Roman" pitchFamily="18" charset="0"/>
                <a:cs typeface="+mn-cs"/>
              </a:defRPr>
            </a:lvl1pPr>
          </a:lstStyle>
          <a:p>
            <a:pPr>
              <a:defRPr/>
            </a:pPr>
            <a:fld id="{CA1CFDD1-95E6-4864-A9D2-E874091781FB}" type="slidenum">
              <a:rPr lang="es-ES_tradnl"/>
              <a:pPr>
                <a:defRPr/>
              </a:pPr>
              <a:t>‹Nº›</a:t>
            </a:fld>
            <a:endParaRPr lang="es-ES_trad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spect="1" noChangeArrowheads="1" noTextEdit="1"/>
          </p:cNvSpPr>
          <p:nvPr>
            <p:ph type="sldImg"/>
          </p:nvPr>
        </p:nvSpPr>
        <p:spPr>
          <a:ln/>
        </p:spPr>
      </p:sp>
      <p:sp>
        <p:nvSpPr>
          <p:cNvPr id="20377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p:spPr>
        <p:txBody>
          <a:bodyPr/>
          <a:lstStyle/>
          <a:p>
            <a:endParaRPr lang="es-MX"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EFE19CAD-2798-4BE2-B50C-401A6F64A481}" type="slidenum">
              <a:rPr lang="es-ES_tradnl"/>
              <a:pPr>
                <a:defRPr/>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AC638BA8-CC7A-405E-8431-3819A9834A67}" type="slidenum">
              <a:rPr lang="es-ES_tradnl"/>
              <a:pPr>
                <a:defRPr/>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D193641D-7978-4D29-BC5A-C46505D74826}" type="slidenum">
              <a:rPr lang="es-ES_tradnl"/>
              <a:pPr>
                <a:defRPr/>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028265CC-E86F-4A65-9AC0-4DBA7AF63E20}" type="slidenum">
              <a:rPr lang="es-ES_tradnl"/>
              <a:pPr>
                <a:defRPr/>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B2E827F0-16EE-4BFB-9C15-6DDCA3727E90}" type="slidenum">
              <a:rPr lang="es-ES_tradnl"/>
              <a:pPr>
                <a:defRPr/>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6346D1D9-539F-4887-949B-AB7DD6E2AC57}" type="slidenum">
              <a:rPr lang="es-ES_tradnl"/>
              <a:pPr>
                <a:defRPr/>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pPr>
              <a:defRPr/>
            </a:pPr>
            <a:fld id="{D083B888-2EF2-4E36-B9AE-54124975DEF8}" type="slidenum">
              <a:rPr lang="es-ES_tradnl"/>
              <a:pPr>
                <a:defRPr/>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27E8872D-A12A-421E-B901-909870349555}" type="slidenum">
              <a:rPr lang="es-ES_tradnl"/>
              <a:pPr>
                <a:defRPr/>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91DBC808-6B6D-4A82-AD6D-E94617909870}" type="slidenum">
              <a:rPr lang="es-ES_tradnl"/>
              <a:pPr>
                <a:defRPr/>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9F76339A-BC8A-474D-9E64-CA9EEE51BA15}" type="slidenum">
              <a:rPr lang="es-ES_tradnl"/>
              <a:pPr>
                <a:defRPr/>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55B6C5C2-F8D1-45EA-8DC2-5BA51073AEF8}" type="slidenum">
              <a:rPr lang="es-ES_tradnl"/>
              <a:pPr>
                <a:defRPr/>
              </a:pPr>
              <a:t>‹Nº›</a:t>
            </a:fld>
            <a:endParaRPr lang="es-ES_trad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ítulo y diagrama u organigrama">
    <p:spTree>
      <p:nvGrpSpPr>
        <p:cNvPr id="1" name=""/>
        <p:cNvGrpSpPr/>
        <p:nvPr/>
      </p:nvGrpSpPr>
      <p:grpSpPr>
        <a:xfrm>
          <a:off x="0" y="0"/>
          <a:ext cx="0" cy="0"/>
          <a:chOff x="0" y="0"/>
          <a:chExt cx="0" cy="0"/>
        </a:xfrm>
      </p:grpSpPr>
      <p:sp>
        <p:nvSpPr>
          <p:cNvPr id="2" name="1 Título"/>
          <p:cNvSpPr>
            <a:spLocks noGrp="1"/>
          </p:cNvSpPr>
          <p:nvPr>
            <p:ph type="title"/>
          </p:nvPr>
        </p:nvSpPr>
        <p:spPr>
          <a:xfrm>
            <a:off x="514350" y="812800"/>
            <a:ext cx="5829300" cy="1524000"/>
          </a:xfrm>
        </p:spPr>
        <p:txBody>
          <a:bodyPr/>
          <a:lstStyle/>
          <a:p>
            <a:r>
              <a:rPr lang="es-ES" smtClean="0"/>
              <a:t>Haga clic para modificar el estilo de título del patrón</a:t>
            </a:r>
            <a:endParaRPr lang="es-MX"/>
          </a:p>
        </p:txBody>
      </p:sp>
      <p:sp>
        <p:nvSpPr>
          <p:cNvPr id="3" name="2 Marcador de SmartArt"/>
          <p:cNvSpPr>
            <a:spLocks noGrp="1"/>
          </p:cNvSpPr>
          <p:nvPr>
            <p:ph type="dgm" idx="1"/>
          </p:nvPr>
        </p:nvSpPr>
        <p:spPr>
          <a:xfrm>
            <a:off x="514350" y="2641600"/>
            <a:ext cx="5829300" cy="5486400"/>
          </a:xfrm>
        </p:spPr>
        <p:txBody>
          <a:bodyPr/>
          <a:lstStyle/>
          <a:p>
            <a:pPr lvl="0"/>
            <a:endParaRPr lang="es-MX"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8ED1D1DF-374D-4069-9896-74D01028F3B4}" type="slidenum">
              <a:rPr lang="es-ES_tradnl"/>
              <a:pPr>
                <a:defRPr/>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0" y="0"/>
            <a:ext cx="1443038" cy="9144000"/>
          </a:xfrm>
          <a:prstGeom prst="rect">
            <a:avLst/>
          </a:prstGeom>
          <a:solidFill>
            <a:srgbClr val="B2B2B2"/>
          </a:solidFill>
          <a:ln w="9525">
            <a:noFill/>
            <a:miter lim="800000"/>
            <a:headEnd/>
            <a:tailEnd/>
          </a:ln>
          <a:effectLst/>
        </p:spPr>
        <p:txBody>
          <a:bodyPr wrap="none" anchor="ctr"/>
          <a:lstStyle/>
          <a:p>
            <a:pPr algn="just" eaLnBrk="0" hangingPunct="0">
              <a:buFontTx/>
              <a:buChar char="•"/>
              <a:defRPr/>
            </a:pPr>
            <a:endParaRPr lang="es-MX">
              <a:cs typeface="+mn-cs"/>
            </a:endParaRPr>
          </a:p>
        </p:txBody>
      </p:sp>
      <p:sp>
        <p:nvSpPr>
          <p:cNvPr id="1027" name="Rectangle 2"/>
          <p:cNvSpPr>
            <a:spLocks noGrp="1" noChangeArrowheads="1"/>
          </p:cNvSpPr>
          <p:nvPr>
            <p:ph type="title"/>
          </p:nvPr>
        </p:nvSpPr>
        <p:spPr bwMode="auto">
          <a:xfrm>
            <a:off x="514350" y="812800"/>
            <a:ext cx="58293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_tradnl" smtClean="0"/>
              <a:t>Clic para editar estilo título patrón</a:t>
            </a:r>
          </a:p>
        </p:txBody>
      </p:sp>
      <p:sp>
        <p:nvSpPr>
          <p:cNvPr id="1028" name="Rectangle 3"/>
          <p:cNvSpPr>
            <a:spLocks noGrp="1" noChangeArrowheads="1"/>
          </p:cNvSpPr>
          <p:nvPr>
            <p:ph type="body" idx="1"/>
          </p:nvPr>
        </p:nvSpPr>
        <p:spPr bwMode="auto">
          <a:xfrm>
            <a:off x="514350" y="2641600"/>
            <a:ext cx="58293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2"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buFontTx/>
              <a:buNone/>
              <a:defRPr sz="1400" b="0">
                <a:latin typeface="+mn-lt"/>
                <a:cs typeface="+mn-cs"/>
              </a:defRPr>
            </a:lvl1pPr>
          </a:lstStyle>
          <a:p>
            <a:pPr>
              <a:defRPr/>
            </a:pPr>
            <a:endParaRPr lang="es-ES_tradnl"/>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buFontTx/>
              <a:buNone/>
              <a:defRPr sz="1400" b="0">
                <a:latin typeface="+mn-lt"/>
                <a:cs typeface="+mn-cs"/>
              </a:defRPr>
            </a:lvl1pPr>
          </a:lstStyle>
          <a:p>
            <a:pPr>
              <a:defRPr/>
            </a:pPr>
            <a:endParaRPr lang="es-ES_tradnl"/>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buFontTx/>
              <a:buNone/>
              <a:defRPr sz="1400" b="0">
                <a:latin typeface="+mn-lt"/>
                <a:cs typeface="+mn-cs"/>
              </a:defRPr>
            </a:lvl1pPr>
          </a:lstStyle>
          <a:p>
            <a:pPr>
              <a:defRPr/>
            </a:pPr>
            <a:fld id="{21CE85AB-7649-4E27-AD6F-C2AF1EA62271}" type="slidenum">
              <a:rPr lang="es-ES_tradnl"/>
              <a:pPr>
                <a:defRPr/>
              </a:pPr>
              <a:t>‹Nº›</a:t>
            </a:fld>
            <a:endParaRPr lang="es-ES_trad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1447800" cy="9144000"/>
          </a:xfrm>
          <a:prstGeom prst="rect">
            <a:avLst/>
          </a:prstGeom>
          <a:gradFill rotWithShape="0">
            <a:gsLst>
              <a:gs pos="0">
                <a:schemeClr val="tx1"/>
              </a:gs>
              <a:gs pos="100000">
                <a:srgbClr val="525252"/>
              </a:gs>
            </a:gsLst>
            <a:lin ang="2700000" scaled="1"/>
          </a:gradFill>
          <a:ln w="9525">
            <a:noFill/>
            <a:miter lim="800000"/>
            <a:headEnd/>
            <a:tailEnd/>
          </a:ln>
        </p:spPr>
        <p:txBody>
          <a:bodyPr wrap="none" anchor="ctr"/>
          <a:lstStyle/>
          <a:p>
            <a:pPr algn="just" eaLnBrk="0" hangingPunct="0">
              <a:buFontTx/>
              <a:buChar char="•"/>
            </a:pPr>
            <a:endParaRPr lang="es-MX"/>
          </a:p>
        </p:txBody>
      </p:sp>
      <p:grpSp>
        <p:nvGrpSpPr>
          <p:cNvPr id="2051" name="Group 3"/>
          <p:cNvGrpSpPr>
            <a:grpSpLocks/>
          </p:cNvGrpSpPr>
          <p:nvPr/>
        </p:nvGrpSpPr>
        <p:grpSpPr bwMode="auto">
          <a:xfrm>
            <a:off x="1676400" y="4038600"/>
            <a:ext cx="4652963" cy="1192213"/>
            <a:chOff x="1228" y="2513"/>
            <a:chExt cx="2931" cy="751"/>
          </a:xfrm>
        </p:grpSpPr>
        <p:sp>
          <p:nvSpPr>
            <p:cNvPr id="2056" name="Text Box 4"/>
            <p:cNvSpPr txBox="1">
              <a:spLocks noChangeArrowheads="1"/>
            </p:cNvSpPr>
            <p:nvPr/>
          </p:nvSpPr>
          <p:spPr bwMode="auto">
            <a:xfrm>
              <a:off x="1228" y="2513"/>
              <a:ext cx="1502" cy="442"/>
            </a:xfrm>
            <a:prstGeom prst="rect">
              <a:avLst/>
            </a:prstGeom>
            <a:noFill/>
            <a:ln w="9525">
              <a:noFill/>
              <a:miter lim="800000"/>
              <a:headEnd/>
              <a:tailEnd/>
            </a:ln>
          </p:spPr>
          <p:txBody>
            <a:bodyPr wrap="none">
              <a:spAutoFit/>
            </a:bodyPr>
            <a:lstStyle/>
            <a:p>
              <a:pPr algn="ctr" eaLnBrk="0" hangingPunct="0"/>
              <a:r>
                <a:rPr lang="es-ES_tradnl" sz="4000"/>
                <a:t>MANUAL</a:t>
              </a:r>
              <a:endParaRPr lang="es-ES_tradnl" sz="3600"/>
            </a:p>
          </p:txBody>
        </p:sp>
        <p:sp>
          <p:nvSpPr>
            <p:cNvPr id="2057" name="Text Box 5"/>
            <p:cNvSpPr txBox="1">
              <a:spLocks noChangeArrowheads="1"/>
            </p:cNvSpPr>
            <p:nvPr/>
          </p:nvSpPr>
          <p:spPr bwMode="auto">
            <a:xfrm>
              <a:off x="1712" y="2822"/>
              <a:ext cx="2447" cy="442"/>
            </a:xfrm>
            <a:prstGeom prst="rect">
              <a:avLst/>
            </a:prstGeom>
            <a:noFill/>
            <a:ln w="9525">
              <a:noFill/>
              <a:miter lim="800000"/>
              <a:headEnd/>
              <a:tailEnd/>
            </a:ln>
          </p:spPr>
          <p:txBody>
            <a:bodyPr wrap="none">
              <a:spAutoFit/>
            </a:bodyPr>
            <a:lstStyle/>
            <a:p>
              <a:pPr algn="ctr" eaLnBrk="0" hangingPunct="0"/>
              <a:r>
                <a:rPr lang="es-ES_tradnl" sz="4000" b="0"/>
                <a:t>de Organización</a:t>
              </a:r>
              <a:endParaRPr lang="es-ES_tradnl" sz="4000"/>
            </a:p>
          </p:txBody>
        </p:sp>
      </p:grpSp>
      <p:sp>
        <p:nvSpPr>
          <p:cNvPr id="2052" name="Text Box 6"/>
          <p:cNvSpPr txBox="1">
            <a:spLocks noChangeArrowheads="1"/>
          </p:cNvSpPr>
          <p:nvPr/>
        </p:nvSpPr>
        <p:spPr bwMode="auto">
          <a:xfrm>
            <a:off x="2565400" y="6877050"/>
            <a:ext cx="3114675" cy="646113"/>
          </a:xfrm>
          <a:prstGeom prst="rect">
            <a:avLst/>
          </a:prstGeom>
          <a:noFill/>
          <a:ln w="9525">
            <a:noFill/>
            <a:miter lim="800000"/>
            <a:headEnd/>
            <a:tailEnd/>
          </a:ln>
        </p:spPr>
        <p:txBody>
          <a:bodyPr wrap="none">
            <a:spAutoFit/>
          </a:bodyPr>
          <a:lstStyle/>
          <a:p>
            <a:pPr algn="ctr" eaLnBrk="0" hangingPunct="0"/>
            <a:r>
              <a:rPr lang="es-ES_tradnl"/>
              <a:t>APLICADO A:</a:t>
            </a:r>
          </a:p>
          <a:p>
            <a:pPr algn="ctr" eaLnBrk="0" hangingPunct="0"/>
            <a:r>
              <a:rPr lang="es-MX"/>
              <a:t>MUSEO LABERINTO DE LAS CIENCIAS </a:t>
            </a:r>
          </a:p>
          <a:p>
            <a:pPr algn="ctr" eaLnBrk="0" hangingPunct="0"/>
            <a:r>
              <a:rPr lang="es-MX"/>
              <a:t>Y LAS ARTES DE SAN LUIS POTOSÍ</a:t>
            </a:r>
            <a:endParaRPr lang="es-ES_tradnl"/>
          </a:p>
        </p:txBody>
      </p:sp>
      <p:sp>
        <p:nvSpPr>
          <p:cNvPr id="2053" name="Text Box 7"/>
          <p:cNvSpPr txBox="1">
            <a:spLocks noChangeArrowheads="1"/>
          </p:cNvSpPr>
          <p:nvPr/>
        </p:nvSpPr>
        <p:spPr bwMode="auto">
          <a:xfrm>
            <a:off x="2605088" y="8027988"/>
            <a:ext cx="2679700" cy="246062"/>
          </a:xfrm>
          <a:prstGeom prst="rect">
            <a:avLst/>
          </a:prstGeom>
          <a:noFill/>
          <a:ln w="9525">
            <a:noFill/>
            <a:miter lim="800000"/>
            <a:headEnd/>
            <a:tailEnd/>
          </a:ln>
        </p:spPr>
        <p:txBody>
          <a:bodyPr wrap="none">
            <a:spAutoFit/>
          </a:bodyPr>
          <a:lstStyle/>
          <a:p>
            <a:pPr algn="ctr" eaLnBrk="0" hangingPunct="0"/>
            <a:r>
              <a:rPr lang="es-ES_tradnl" sz="1000" b="0"/>
              <a:t>SAN LUIS POTOSÍ, S.L.P. MAYO DE  2017</a:t>
            </a:r>
          </a:p>
        </p:txBody>
      </p:sp>
      <p:sp>
        <p:nvSpPr>
          <p:cNvPr id="2054" name="Line 8"/>
          <p:cNvSpPr>
            <a:spLocks noChangeShapeType="1"/>
          </p:cNvSpPr>
          <p:nvPr/>
        </p:nvSpPr>
        <p:spPr bwMode="auto">
          <a:xfrm>
            <a:off x="0" y="8839200"/>
            <a:ext cx="6858000" cy="0"/>
          </a:xfrm>
          <a:prstGeom prst="line">
            <a:avLst/>
          </a:prstGeom>
          <a:noFill/>
          <a:ln w="28575">
            <a:solidFill>
              <a:schemeClr val="tx1"/>
            </a:solidFill>
            <a:round/>
            <a:headEnd/>
            <a:tailEnd/>
          </a:ln>
        </p:spPr>
        <p:txBody>
          <a:bodyPr wrap="none" anchor="ctr"/>
          <a:lstStyle/>
          <a:p>
            <a:endParaRPr lang="es-MX"/>
          </a:p>
        </p:txBody>
      </p:sp>
      <p:pic>
        <p:nvPicPr>
          <p:cNvPr id="2055" name="Imagen 3"/>
          <p:cNvPicPr>
            <a:picLocks noChangeAspect="1"/>
          </p:cNvPicPr>
          <p:nvPr/>
        </p:nvPicPr>
        <p:blipFill>
          <a:blip r:embed="rId3"/>
          <a:srcRect/>
          <a:stretch>
            <a:fillRect/>
          </a:stretch>
        </p:blipFill>
        <p:spPr bwMode="auto">
          <a:xfrm>
            <a:off x="1881188" y="776288"/>
            <a:ext cx="4359275" cy="1703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28575" y="47625"/>
            <a:ext cx="1725613" cy="400050"/>
          </a:xfrm>
          <a:prstGeom prst="rect">
            <a:avLst/>
          </a:prstGeom>
          <a:noFill/>
          <a:ln w="9525">
            <a:noFill/>
            <a:miter lim="800000"/>
            <a:headEnd/>
            <a:tailEnd/>
          </a:ln>
        </p:spPr>
        <p:txBody>
          <a:bodyPr wrap="none">
            <a:spAutoFit/>
          </a:bodyPr>
          <a:lstStyle/>
          <a:p>
            <a:pPr eaLnBrk="0" hangingPunct="0"/>
            <a:r>
              <a:rPr lang="es-ES_tradnl" sz="2000" i="1"/>
              <a:t>CONTENIDO</a:t>
            </a:r>
          </a:p>
        </p:txBody>
      </p:sp>
      <p:sp>
        <p:nvSpPr>
          <p:cNvPr id="307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3077" name="Text Box 5"/>
          <p:cNvSpPr txBox="1">
            <a:spLocks noChangeArrowheads="1"/>
          </p:cNvSpPr>
          <p:nvPr/>
        </p:nvSpPr>
        <p:spPr bwMode="auto">
          <a:xfrm>
            <a:off x="5900738" y="1201738"/>
            <a:ext cx="768350" cy="274637"/>
          </a:xfrm>
          <a:prstGeom prst="rect">
            <a:avLst/>
          </a:prstGeom>
          <a:noFill/>
          <a:ln w="9525">
            <a:noFill/>
            <a:miter lim="800000"/>
            <a:headEnd/>
            <a:tailEnd/>
          </a:ln>
        </p:spPr>
        <p:txBody>
          <a:bodyPr wrap="none">
            <a:spAutoFit/>
          </a:bodyPr>
          <a:lstStyle/>
          <a:p>
            <a:pPr eaLnBrk="0" hangingPunct="0"/>
            <a:r>
              <a:rPr lang="es-ES_tradnl" i="1"/>
              <a:t>Sección</a:t>
            </a:r>
            <a:endParaRPr lang="es-ES_tradnl" b="0" i="1"/>
          </a:p>
        </p:txBody>
      </p:sp>
      <p:sp>
        <p:nvSpPr>
          <p:cNvPr id="6" name="Text Box 7"/>
          <p:cNvSpPr txBox="1">
            <a:spLocks noChangeArrowheads="1"/>
          </p:cNvSpPr>
          <p:nvPr/>
        </p:nvSpPr>
        <p:spPr bwMode="auto">
          <a:xfrm>
            <a:off x="1543050" y="1395225"/>
            <a:ext cx="5192713" cy="6370975"/>
          </a:xfrm>
          <a:prstGeom prst="rect">
            <a:avLst/>
          </a:prstGeom>
          <a:noFill/>
          <a:ln w="9525">
            <a:noFill/>
            <a:miter lim="800000"/>
            <a:headEnd/>
            <a:tailEnd/>
          </a:ln>
        </p:spPr>
        <p:txBody>
          <a:bodyPr>
            <a:spAutoFit/>
          </a:bodyPr>
          <a:lstStyle/>
          <a:p>
            <a:pPr marL="180975" indent="-180975" algn="l">
              <a:lnSpc>
                <a:spcPct val="100000"/>
              </a:lnSpc>
              <a:spcBef>
                <a:spcPct val="0"/>
              </a:spcBef>
              <a:buFont typeface="Wingdings" pitchFamily="2" charset="2"/>
              <a:buChar char="§"/>
            </a:pPr>
            <a:r>
              <a:rPr lang="es-MX" sz="1200" dirty="0" smtClean="0"/>
              <a:t>Introducción			 	1</a:t>
            </a:r>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r>
              <a:rPr lang="es-MX" sz="1200" dirty="0" smtClean="0"/>
              <a:t>Directorio					2</a:t>
            </a:r>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r>
              <a:rPr lang="es-MX" sz="1200" dirty="0" smtClean="0"/>
              <a:t>Legislación o Base legal			3</a:t>
            </a:r>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r>
              <a:rPr lang="es-MX" sz="1200" dirty="0" smtClean="0"/>
              <a:t>Misión					4</a:t>
            </a:r>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r>
              <a:rPr lang="es-MX" sz="1200" dirty="0" smtClean="0"/>
              <a:t>Código de Conducta				5</a:t>
            </a:r>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r>
              <a:rPr lang="es-MX" sz="1200" dirty="0" smtClean="0"/>
              <a:t>Estructura Orgánica				6</a:t>
            </a:r>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r>
              <a:rPr lang="es-MX" sz="1200" dirty="0" smtClean="0"/>
              <a:t>Organigrama				7</a:t>
            </a:r>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r>
              <a:rPr lang="es-MX" sz="1200" dirty="0" smtClean="0"/>
              <a:t>Descripción de Funciones			8</a:t>
            </a:r>
          </a:p>
          <a:p>
            <a:pPr marL="180975" indent="-180975" algn="l">
              <a:lnSpc>
                <a:spcPct val="100000"/>
              </a:lnSpc>
              <a:spcBef>
                <a:spcPct val="0"/>
              </a:spcBef>
            </a:pPr>
            <a:endParaRPr lang="es-MX" sz="1200" dirty="0" smtClean="0"/>
          </a:p>
          <a:p>
            <a:pPr marL="180975" indent="-180975" algn="l">
              <a:lnSpc>
                <a:spcPct val="100000"/>
              </a:lnSpc>
              <a:spcBef>
                <a:spcPct val="0"/>
              </a:spcBef>
            </a:pPr>
            <a:r>
              <a:rPr lang="es-MX" sz="1200" dirty="0" smtClean="0"/>
              <a:t>						           </a:t>
            </a:r>
          </a:p>
          <a:p>
            <a:pPr marL="180975" indent="-180975" algn="l">
              <a:lnSpc>
                <a:spcPct val="100000"/>
              </a:lnSpc>
              <a:spcBef>
                <a:spcPct val="0"/>
              </a:spcBef>
              <a:buFont typeface="Wingdings" pitchFamily="2" charset="2"/>
              <a:buChar char="§"/>
            </a:pPr>
            <a:r>
              <a:rPr lang="es-MX" sz="1200" dirty="0" smtClean="0"/>
              <a:t>Autorización				9</a:t>
            </a:r>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r>
              <a:rPr lang="es-MX" sz="1200" dirty="0" smtClean="0"/>
              <a:t>Control de Actualizaciones			10</a:t>
            </a:r>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endParaRPr lang="es-MX" sz="1200" dirty="0" smtClean="0"/>
          </a:p>
          <a:p>
            <a:pPr marL="180975" indent="-180975" algn="l">
              <a:lnSpc>
                <a:spcPct val="100000"/>
              </a:lnSpc>
              <a:spcBef>
                <a:spcPct val="0"/>
              </a:spcBef>
              <a:buFont typeface="Wingdings" pitchFamily="2" charset="2"/>
              <a:buChar char="§"/>
            </a:pPr>
            <a:endParaRPr lang="es-MX" sz="12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26988" y="47625"/>
            <a:ext cx="2162175" cy="396875"/>
          </a:xfrm>
          <a:prstGeom prst="rect">
            <a:avLst/>
          </a:prstGeom>
          <a:noFill/>
          <a:ln w="9525">
            <a:noFill/>
            <a:miter lim="800000"/>
            <a:headEnd/>
            <a:tailEnd/>
          </a:ln>
        </p:spPr>
        <p:txBody>
          <a:bodyPr wrap="none">
            <a:spAutoFit/>
          </a:bodyPr>
          <a:lstStyle/>
          <a:p>
            <a:pPr eaLnBrk="0" hangingPunct="0"/>
            <a:r>
              <a:rPr lang="es-ES_tradnl" sz="2000" i="1"/>
              <a:t>INTRODUCCIÓN</a:t>
            </a:r>
          </a:p>
        </p:txBody>
      </p:sp>
      <p:sp>
        <p:nvSpPr>
          <p:cNvPr id="409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4100" name="Text Box 4"/>
          <p:cNvSpPr txBox="1">
            <a:spLocks noChangeArrowheads="1"/>
          </p:cNvSpPr>
          <p:nvPr/>
        </p:nvSpPr>
        <p:spPr bwMode="auto">
          <a:xfrm>
            <a:off x="1557338" y="1258888"/>
            <a:ext cx="5148262" cy="6992937"/>
          </a:xfrm>
          <a:prstGeom prst="rect">
            <a:avLst/>
          </a:prstGeom>
          <a:noFill/>
          <a:ln w="9525">
            <a:noFill/>
            <a:miter lim="800000"/>
            <a:headEnd/>
            <a:tailEnd/>
          </a:ln>
        </p:spPr>
        <p:txBody>
          <a:bodyPr>
            <a:spAutoFit/>
          </a:bodyPr>
          <a:lstStyle/>
          <a:p>
            <a:pPr algn="just" eaLnBrk="0" hangingPunct="0">
              <a:lnSpc>
                <a:spcPct val="140000"/>
              </a:lnSpc>
            </a:pPr>
            <a:r>
              <a:rPr lang="es-ES_tradnl" b="0"/>
              <a:t>El presente manual se elaboró con el objeto de que los servidores públicos del Gobierno del Estado cuenten con una fuente de información que les permita conocer la organización de la </a:t>
            </a:r>
            <a:r>
              <a:rPr lang="es-ES_tradnl" i="1" u="sng"/>
              <a:t>Museo Laberinto de las Ciencias y las Artes de San Luis Potosí Organismo Descentralizado y sectorizado a la Secretaría de Cultura</a:t>
            </a:r>
            <a:r>
              <a:rPr lang="es-ES_tradnl" b="0"/>
              <a:t>, así como las funciones a su cargo.</a:t>
            </a:r>
          </a:p>
          <a:p>
            <a:pPr algn="just" eaLnBrk="0" hangingPunct="0">
              <a:lnSpc>
                <a:spcPct val="140000"/>
              </a:lnSpc>
            </a:pPr>
            <a:endParaRPr lang="es-ES_tradnl" b="0"/>
          </a:p>
          <a:p>
            <a:pPr algn="just" eaLnBrk="0" hangingPunct="0">
              <a:lnSpc>
                <a:spcPct val="140000"/>
              </a:lnSpc>
            </a:pPr>
            <a:r>
              <a:rPr lang="es-ES_tradnl" b="0"/>
              <a:t>Este documento presenta la Estructura Orgánica actualizada y autorizada, el marco jurídico en el que sustentan su actualización y funcionamiento, los objetivos que tienen encomendados y la descripción de las funciones que debe realizar para alcanzarlos.</a:t>
            </a:r>
          </a:p>
          <a:p>
            <a:pPr algn="just" eaLnBrk="0" hangingPunct="0">
              <a:lnSpc>
                <a:spcPct val="140000"/>
              </a:lnSpc>
            </a:pPr>
            <a:endParaRPr lang="es-ES_tradnl" b="0"/>
          </a:p>
          <a:p>
            <a:pPr algn="just" eaLnBrk="0" hangingPunct="0">
              <a:lnSpc>
                <a:spcPct val="140000"/>
              </a:lnSpc>
            </a:pPr>
            <a:r>
              <a:rPr lang="es-ES_tradnl" b="0"/>
              <a:t>Además el manual de organización facilita a los empleados y funcionarios el conocimiento de sus obligaciones en el ámbito de su competencia, así mismo ayuda entre otras cosas, a integrar y orientar al nuevo personal y es un instrumento valioso de datos para estudios de productividad, reorganización y de recursos humanos.</a:t>
            </a:r>
          </a:p>
          <a:p>
            <a:pPr algn="just" eaLnBrk="0" hangingPunct="0">
              <a:lnSpc>
                <a:spcPct val="140000"/>
              </a:lnSpc>
            </a:pPr>
            <a:endParaRPr lang="es-ES_tradnl" b="0"/>
          </a:p>
          <a:p>
            <a:pPr algn="just" eaLnBrk="0" hangingPunct="0">
              <a:lnSpc>
                <a:spcPct val="140000"/>
              </a:lnSpc>
            </a:pPr>
            <a:r>
              <a:rPr lang="es-ES_tradnl" b="0"/>
              <a:t>La aplicación del presente manual es únicamente para el personal que integra la </a:t>
            </a:r>
            <a:r>
              <a:rPr lang="es-ES_tradnl" i="1" u="sng"/>
              <a:t>Museo Laberinto de las Ciencias y las Artes de San Luis Potosí</a:t>
            </a:r>
            <a:r>
              <a:rPr lang="es-ES_tradnl" b="0"/>
              <a:t>, la responsable de actualizar o modificar su contenido.  </a:t>
            </a:r>
          </a:p>
          <a:p>
            <a:pPr algn="just" eaLnBrk="0" hangingPunct="0">
              <a:lnSpc>
                <a:spcPct val="140000"/>
              </a:lnSpc>
            </a:pPr>
            <a:endParaRPr lang="es-ES_tradnl" b="0"/>
          </a:p>
          <a:p>
            <a:pPr algn="just" eaLnBrk="0" hangingPunct="0">
              <a:lnSpc>
                <a:spcPct val="140000"/>
              </a:lnSpc>
            </a:pPr>
            <a:r>
              <a:rPr lang="es-ES_tradnl" b="0"/>
              <a:t>Desde la naturaleza dinámica de Gobierno del Estado, es necesario que cualquier cambio que se presente en la organización de las áreas, se comunique a la brevedad, a la Dirección de Organización y Métodos de Oficialía Mayor, con el objeto de revisarlos y mantener actualizada la Estructura Orgánica de la Administración Pública Estatal.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38100" y="47625"/>
            <a:ext cx="2478088" cy="396875"/>
          </a:xfrm>
          <a:prstGeom prst="rect">
            <a:avLst/>
          </a:prstGeom>
          <a:noFill/>
          <a:ln w="9525">
            <a:noFill/>
            <a:miter lim="800000"/>
            <a:headEnd/>
            <a:tailEnd/>
          </a:ln>
        </p:spPr>
        <p:txBody>
          <a:bodyPr wrap="none">
            <a:spAutoFit/>
          </a:bodyPr>
          <a:lstStyle/>
          <a:p>
            <a:pPr eaLnBrk="0" hangingPunct="0"/>
            <a:r>
              <a:rPr lang="es-ES_tradnl" sz="2000" i="1"/>
              <a:t>D I R E C T O R I O </a:t>
            </a:r>
          </a:p>
        </p:txBody>
      </p:sp>
      <p:sp>
        <p:nvSpPr>
          <p:cNvPr id="512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5124" name="Rectangle 4"/>
          <p:cNvSpPr>
            <a:spLocks noChangeArrowheads="1"/>
          </p:cNvSpPr>
          <p:nvPr/>
        </p:nvSpPr>
        <p:spPr bwMode="auto">
          <a:xfrm>
            <a:off x="1557338" y="1258888"/>
            <a:ext cx="5073650" cy="7385050"/>
          </a:xfrm>
          <a:prstGeom prst="rect">
            <a:avLst/>
          </a:prstGeom>
          <a:noFill/>
          <a:ln w="9525">
            <a:noFill/>
            <a:miter lim="800000"/>
            <a:headEnd/>
            <a:tailEnd/>
          </a:ln>
        </p:spPr>
        <p:txBody>
          <a:bodyPr/>
          <a:lstStyle/>
          <a:p>
            <a:pPr eaLnBrk="0" hangingPunct="0"/>
            <a:r>
              <a:rPr lang="en-US" dirty="0" err="1"/>
              <a:t>SECRETARIO</a:t>
            </a:r>
            <a:r>
              <a:rPr lang="en-US" dirty="0"/>
              <a:t> DE </a:t>
            </a:r>
            <a:r>
              <a:rPr lang="en-US" dirty="0" err="1"/>
              <a:t>CULTURA</a:t>
            </a:r>
            <a:endParaRPr lang="en-US" b="0" dirty="0"/>
          </a:p>
          <a:p>
            <a:pPr eaLnBrk="0" hangingPunct="0"/>
            <a:endParaRPr lang="en-US" b="0" dirty="0"/>
          </a:p>
          <a:p>
            <a:pPr eaLnBrk="0" hangingPunct="0"/>
            <a:r>
              <a:rPr lang="en-US" dirty="0" smtClean="0"/>
              <a:t>DIRECCIÓN </a:t>
            </a:r>
            <a:r>
              <a:rPr lang="en-US" dirty="0"/>
              <a:t>GENERAL DEL MUSEO LABERINTO DE LAS CIENCIAS Y LAS ARTES DE SAN LUIS POTOSÍ</a:t>
            </a:r>
            <a:endParaRPr lang="en-US" b="0" dirty="0"/>
          </a:p>
          <a:p>
            <a:pPr eaLnBrk="0" hangingPunct="0"/>
            <a:r>
              <a:rPr lang="en-US" b="0" dirty="0" err="1" smtClean="0"/>
              <a:t>María</a:t>
            </a:r>
            <a:r>
              <a:rPr lang="en-US" b="0" dirty="0" smtClean="0"/>
              <a:t> </a:t>
            </a:r>
            <a:r>
              <a:rPr lang="en-US" b="0" dirty="0"/>
              <a:t>del Refugio </a:t>
            </a:r>
            <a:r>
              <a:rPr lang="en-US" b="0" dirty="0" err="1"/>
              <a:t>González</a:t>
            </a:r>
            <a:r>
              <a:rPr lang="en-US" b="0" dirty="0"/>
              <a:t> Flores.</a:t>
            </a:r>
          </a:p>
          <a:p>
            <a:pPr eaLnBrk="0" hangingPunct="0"/>
            <a:endParaRPr lang="en-US" b="0" dirty="0"/>
          </a:p>
          <a:p>
            <a:pPr eaLnBrk="0" hangingPunct="0"/>
            <a:r>
              <a:rPr lang="en-US" dirty="0" err="1"/>
              <a:t>DIRECCIÓN</a:t>
            </a:r>
            <a:r>
              <a:rPr lang="en-US" dirty="0"/>
              <a:t> DE </a:t>
            </a:r>
            <a:r>
              <a:rPr lang="en-US" dirty="0" err="1"/>
              <a:t>OPERACIÓN</a:t>
            </a:r>
            <a:endParaRPr lang="en-US" b="0" dirty="0"/>
          </a:p>
          <a:p>
            <a:pPr eaLnBrk="0" hangingPunct="0"/>
            <a:r>
              <a:rPr lang="en-US" b="0" dirty="0" smtClean="0"/>
              <a:t>Diana </a:t>
            </a:r>
            <a:r>
              <a:rPr lang="en-US" b="0" dirty="0"/>
              <a:t>Elisa Estrada Harris.</a:t>
            </a:r>
          </a:p>
          <a:p>
            <a:pPr eaLnBrk="0" hangingPunct="0"/>
            <a:endParaRPr lang="en-US" b="0" dirty="0"/>
          </a:p>
          <a:p>
            <a:pPr eaLnBrk="0" hangingPunct="0"/>
            <a:r>
              <a:rPr lang="en-US" dirty="0" err="1"/>
              <a:t>DIRECCIÓN</a:t>
            </a:r>
            <a:r>
              <a:rPr lang="en-US" dirty="0"/>
              <a:t>  DE </a:t>
            </a:r>
            <a:r>
              <a:rPr lang="en-US" dirty="0" err="1"/>
              <a:t>ADMINISTRACIÓN</a:t>
            </a:r>
            <a:endParaRPr lang="en-US" b="0" dirty="0"/>
          </a:p>
          <a:p>
            <a:pPr eaLnBrk="0" hangingPunct="0"/>
            <a:r>
              <a:rPr lang="en-US" b="0" dirty="0" smtClean="0"/>
              <a:t>Gisela </a:t>
            </a:r>
            <a:r>
              <a:rPr lang="en-US" b="0" dirty="0"/>
              <a:t>Edith Caro </a:t>
            </a:r>
            <a:r>
              <a:rPr lang="en-US" b="0" dirty="0" err="1"/>
              <a:t>Zumaya</a:t>
            </a:r>
            <a:endParaRPr lang="en-US" b="0" dirty="0"/>
          </a:p>
          <a:p>
            <a:pPr eaLnBrk="0" hangingPunct="0"/>
            <a:endParaRPr lang="es-ES" b="0" dirty="0"/>
          </a:p>
          <a:p>
            <a:pPr eaLnBrk="0" hangingPunct="0"/>
            <a:r>
              <a:rPr lang="es-MX" dirty="0"/>
              <a:t>DIRECCIÓN DE INGENIERÍA, MANTENIMIENTO Y SISTEMAS</a:t>
            </a:r>
            <a:endParaRPr lang="es-MX" b="0" dirty="0"/>
          </a:p>
          <a:p>
            <a:pPr eaLnBrk="0" hangingPunct="0"/>
            <a:r>
              <a:rPr lang="es-MX" b="0" dirty="0" smtClean="0"/>
              <a:t>Rubén </a:t>
            </a:r>
            <a:r>
              <a:rPr lang="es-MX" b="0" dirty="0"/>
              <a:t>Fraga Magaña</a:t>
            </a:r>
            <a:endParaRPr lang="es-ES" b="0" dirty="0"/>
          </a:p>
          <a:p>
            <a:pPr eaLnBrk="0" hangingPunct="0"/>
            <a:endParaRPr lang="en-US" b="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3338" y="47625"/>
            <a:ext cx="4216400" cy="396875"/>
          </a:xfrm>
          <a:prstGeom prst="rect">
            <a:avLst/>
          </a:prstGeom>
          <a:noFill/>
          <a:ln w="9525">
            <a:noFill/>
            <a:miter lim="800000"/>
            <a:headEnd/>
            <a:tailEnd/>
          </a:ln>
        </p:spPr>
        <p:txBody>
          <a:bodyPr>
            <a:spAutoFit/>
          </a:bodyPr>
          <a:lstStyle/>
          <a:p>
            <a:pPr eaLnBrk="0" hangingPunct="0">
              <a:spcBef>
                <a:spcPct val="50000"/>
              </a:spcBef>
            </a:pPr>
            <a:r>
              <a:rPr lang="es-ES_tradnl" sz="2000" i="1"/>
              <a:t>LEGISLACIÓN O BASE LEGAL</a:t>
            </a:r>
          </a:p>
        </p:txBody>
      </p:sp>
      <p:sp>
        <p:nvSpPr>
          <p:cNvPr id="614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6148" name="Rectangle 4"/>
          <p:cNvSpPr>
            <a:spLocks noChangeArrowheads="1"/>
          </p:cNvSpPr>
          <p:nvPr/>
        </p:nvSpPr>
        <p:spPr bwMode="auto">
          <a:xfrm>
            <a:off x="1809750" y="819150"/>
            <a:ext cx="4724400" cy="6515100"/>
          </a:xfrm>
          <a:prstGeom prst="rect">
            <a:avLst/>
          </a:prstGeom>
          <a:noFill/>
          <a:ln w="9525">
            <a:noFill/>
            <a:miter lim="800000"/>
            <a:headEnd/>
            <a:tailEnd/>
          </a:ln>
        </p:spPr>
        <p:txBody>
          <a:bodyPr wrap="none" anchor="ctr"/>
          <a:lstStyle/>
          <a:p>
            <a:pPr algn="just" eaLnBrk="0" hangingPunct="0"/>
            <a:endParaRPr lang="es-MX" sz="2400" b="0">
              <a:latin typeface="Times New Roman" pitchFamily="18" charset="0"/>
            </a:endParaRPr>
          </a:p>
        </p:txBody>
      </p:sp>
      <p:sp>
        <p:nvSpPr>
          <p:cNvPr id="6149" name="Rectangle 5"/>
          <p:cNvSpPr>
            <a:spLocks noChangeArrowheads="1"/>
          </p:cNvSpPr>
          <p:nvPr/>
        </p:nvSpPr>
        <p:spPr bwMode="auto">
          <a:xfrm>
            <a:off x="1557338" y="1013224"/>
            <a:ext cx="5184775" cy="7940635"/>
          </a:xfrm>
          <a:prstGeom prst="rect">
            <a:avLst/>
          </a:prstGeom>
          <a:noFill/>
          <a:ln w="9525">
            <a:noFill/>
            <a:miter lim="800000"/>
            <a:headEnd/>
            <a:tailEnd/>
          </a:ln>
        </p:spPr>
        <p:txBody>
          <a:bodyPr lIns="0" tIns="0" rIns="0" bIns="0">
            <a:spAutoFit/>
          </a:bodyPr>
          <a:lstStyle/>
          <a:p>
            <a:pPr marL="180975" indent="-180975" algn="just" eaLnBrk="0" hangingPunct="0"/>
            <a:r>
              <a:rPr lang="es-MX" dirty="0"/>
              <a:t>     </a:t>
            </a:r>
            <a:r>
              <a:rPr lang="es-MX" i="1" dirty="0"/>
              <a:t>Los ordenamientos o normas Jurídicas que rigen la operación del   Museo Laberinto de las Ciencias y las Artes son los siguientes: </a:t>
            </a:r>
          </a:p>
          <a:p>
            <a:pPr marL="180975" indent="-180975" algn="just" eaLnBrk="0" hangingPunct="0"/>
            <a:endParaRPr lang="es-MX" i="1" dirty="0"/>
          </a:p>
          <a:p>
            <a:pPr marL="180975" indent="-180975" algn="just" eaLnBrk="0" hangingPunct="0"/>
            <a:endParaRPr lang="es-MX" b="0" dirty="0"/>
          </a:p>
          <a:p>
            <a:pPr marL="180975" indent="-180975" algn="just" eaLnBrk="0" hangingPunct="0">
              <a:buFont typeface="Wingdings" pitchFamily="2" charset="2"/>
              <a:buChar char="§"/>
            </a:pPr>
            <a:r>
              <a:rPr lang="es-MX" b="0" dirty="0"/>
              <a:t>Constitución Política de los Estados Unidos Mexicanos.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Constitución Política del Estado Libre y Soberano de San Luis Potosí.</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Ley Federal del Trabajo.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Ley Orgánica del Estado Libre y Soberano de San Luis Potosí.</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Ley de Planeación del Estado y Municipios de San Luis Potosí.</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Ley de Archivos del Estado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Ley de Transparencia y Acceso a la Información Pública del Estado de San Luis Potosí.</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Ley del Presupuesto de Egresos del Estado.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Ley de Adquisiciones del Gobierno del Estado de San Luis Potosí.</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Ley de Hacienda y Crédito Público.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Ley de Comercio Municipal, Protección Civil, Seguridad Pública.</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Decreto de Creación de la Secretaría de Cultura de San Luis Potosí.</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Decreto de Creación del Museo Laberinto de las Ciencias y las Artes de San Luis Potosí. </a:t>
            </a:r>
          </a:p>
          <a:p>
            <a:pPr marL="180975" indent="-180975" algn="just" eaLnBrk="0" hangingPunct="0">
              <a:buFont typeface="Wingdings" pitchFamily="2" charset="2"/>
              <a:buChar char="§"/>
            </a:pPr>
            <a:endParaRPr lang="es-MX" b="0" dirty="0" smtClean="0"/>
          </a:p>
          <a:p>
            <a:pPr marL="180975" indent="-180975" algn="just" eaLnBrk="0" hangingPunct="0">
              <a:buFont typeface="Wingdings" pitchFamily="2" charset="2"/>
              <a:buChar char="§"/>
            </a:pPr>
            <a:r>
              <a:rPr lang="es-MX" b="0" dirty="0" smtClean="0"/>
              <a:t>Decreto Administrativo por medio del cual se reforma el artículo 5° f. II, mediante el cual se creó el Museo Laberinto de las Ciencias y las Artes de San Luis Potosí. </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Reglamento Interno de la Secretaría de Cultura de San Luis Potosí.</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Reglamento Interno del Museo Laberinto de las Ciencias y las Artes de San Luis Potosí.</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smtClean="0"/>
              <a:t>Reformas al Reglamento Interno del Museo Laberinto de las Ciencias y las Artes de San Luis Potosí. </a:t>
            </a:r>
            <a:endParaRPr lang="es-MX" b="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33338" y="47625"/>
            <a:ext cx="4216400" cy="396875"/>
          </a:xfrm>
          <a:prstGeom prst="rect">
            <a:avLst/>
          </a:prstGeom>
          <a:noFill/>
          <a:ln w="9525">
            <a:noFill/>
            <a:miter lim="800000"/>
            <a:headEnd/>
            <a:tailEnd/>
          </a:ln>
        </p:spPr>
        <p:txBody>
          <a:bodyPr>
            <a:spAutoFit/>
          </a:bodyPr>
          <a:lstStyle/>
          <a:p>
            <a:pPr eaLnBrk="0" hangingPunct="0">
              <a:spcBef>
                <a:spcPct val="50000"/>
              </a:spcBef>
            </a:pPr>
            <a:r>
              <a:rPr lang="es-ES_tradnl" sz="2000" i="1"/>
              <a:t>M I S I Ó N</a:t>
            </a:r>
          </a:p>
        </p:txBody>
      </p:sp>
      <p:sp>
        <p:nvSpPr>
          <p:cNvPr id="717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7172" name="Text Box 4"/>
          <p:cNvSpPr txBox="1">
            <a:spLocks noChangeArrowheads="1"/>
          </p:cNvSpPr>
          <p:nvPr/>
        </p:nvSpPr>
        <p:spPr bwMode="auto">
          <a:xfrm>
            <a:off x="1560513" y="3398838"/>
            <a:ext cx="5181600" cy="3378200"/>
          </a:xfrm>
          <a:prstGeom prst="rect">
            <a:avLst/>
          </a:prstGeom>
          <a:noFill/>
          <a:ln w="9525" algn="ctr">
            <a:noFill/>
            <a:prstDash val="sysDot"/>
            <a:miter lim="800000"/>
            <a:headEnd/>
            <a:tailEnd/>
          </a:ln>
        </p:spPr>
        <p:txBody>
          <a:bodyPr>
            <a:spAutoFit/>
          </a:bodyPr>
          <a:lstStyle/>
          <a:p>
            <a:pPr algn="just" eaLnBrk="0" hangingPunct="0"/>
            <a:r>
              <a:rPr lang="es-MX" b="0" dirty="0"/>
              <a:t>Acercar a los visitantes a la ciencia, la tecnología y al arte; detonar interés y dejar preguntas abiertas; estimular la reflexión sobre cómo funciona el mundo y su relación con la ciencia y la tecnología y ofrecer herramientas para seguir investigando.</a:t>
            </a:r>
          </a:p>
          <a:p>
            <a:pPr algn="just" eaLnBrk="0" hangingPunct="0"/>
            <a:endParaRPr lang="es-MX" b="0" dirty="0"/>
          </a:p>
          <a:p>
            <a:pPr algn="just" eaLnBrk="0" hangingPunct="0"/>
            <a:r>
              <a:rPr lang="es-MX" b="0" dirty="0"/>
              <a:t>Su público meta: niños y familias con características y necesidades  de aprendizaje específicas de acuerdo a sus contextos personales.</a:t>
            </a:r>
          </a:p>
          <a:p>
            <a:pPr algn="just" eaLnBrk="0" hangingPunct="0"/>
            <a:endParaRPr lang="es-MX" b="0" dirty="0"/>
          </a:p>
          <a:p>
            <a:pPr algn="just" eaLnBrk="0" hangingPunct="0"/>
            <a:r>
              <a:rPr lang="es-MX" b="0" dirty="0"/>
              <a:t>Su tema principal: la divulgación de la ciencia desde una perspectiva cotidiana, útil, divertida y relacionada con el arte.</a:t>
            </a:r>
          </a:p>
          <a:p>
            <a:pPr algn="just" eaLnBrk="0" hangingPunct="0"/>
            <a:endParaRPr lang="es-MX" b="0" dirty="0"/>
          </a:p>
          <a:p>
            <a:pPr algn="just" eaLnBrk="0" hangingPunct="0"/>
            <a:r>
              <a:rPr lang="es-MX" b="0" dirty="0"/>
              <a:t>Su carácter local: una institución que forma parte de una comunidad que responde a las necesidades de ésta pero que se encuentra a la vanguardia de otros lugares similares.</a:t>
            </a:r>
          </a:p>
          <a:p>
            <a:pPr algn="just" eaLnBrk="0" hangingPunct="0"/>
            <a:endParaRPr lang="es-MX" b="0" dirty="0"/>
          </a:p>
          <a:p>
            <a:pPr algn="just" eaLnBrk="0" hangingPunct="0"/>
            <a:r>
              <a:rPr lang="es-MX" b="0" dirty="0"/>
              <a:t>Su dinámica: un espacio que ofrece retos y, a través de éstos, da la oportunidad a sus visitantes de adquirir los conocimientos y habilidades para tomar decisiones.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1443038" cy="9144000"/>
          </a:xfrm>
          <a:prstGeom prst="rect">
            <a:avLst/>
          </a:prstGeom>
          <a:solidFill>
            <a:schemeClr val="bg1">
              <a:lumMod val="65000"/>
            </a:schemeClr>
          </a:solidFill>
          <a:ln>
            <a:noFill/>
          </a:ln>
          <a:extLst/>
        </p:spPr>
        <p:txBody>
          <a:bodyPr wrap="none" anchor="ctr"/>
          <a:lstStyle/>
          <a:p>
            <a:endParaRPr lang="es-ES" altLang="es-MX"/>
          </a:p>
        </p:txBody>
      </p:sp>
      <p:sp>
        <p:nvSpPr>
          <p:cNvPr id="2051" name="Text Box 3"/>
          <p:cNvSpPr txBox="1">
            <a:spLocks noChangeArrowheads="1"/>
          </p:cNvSpPr>
          <p:nvPr/>
        </p:nvSpPr>
        <p:spPr bwMode="auto">
          <a:xfrm>
            <a:off x="71438" y="50800"/>
            <a:ext cx="4216400"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l">
              <a:spcBef>
                <a:spcPct val="50000"/>
              </a:spcBef>
            </a:pPr>
            <a:r>
              <a:rPr lang="es-ES_tradnl" altLang="es-MX" sz="2000" b="1" i="1" dirty="0"/>
              <a:t>CÓDIGO DE </a:t>
            </a:r>
            <a:r>
              <a:rPr lang="es-ES_tradnl" altLang="es-MX" sz="2000" b="1" i="1" dirty="0" smtClean="0"/>
              <a:t>CONDUCTA</a:t>
            </a:r>
            <a:endParaRPr lang="es-ES_tradnl" altLang="es-MX" sz="2000" b="1" i="1" dirty="0"/>
          </a:p>
        </p:txBody>
      </p:sp>
      <p:sp>
        <p:nvSpPr>
          <p:cNvPr id="2052"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MX"/>
          </a:p>
        </p:txBody>
      </p:sp>
      <p:sp>
        <p:nvSpPr>
          <p:cNvPr id="2053" name="Rectangle 7"/>
          <p:cNvSpPr>
            <a:spLocks noChangeArrowheads="1"/>
          </p:cNvSpPr>
          <p:nvPr/>
        </p:nvSpPr>
        <p:spPr bwMode="auto">
          <a:xfrm>
            <a:off x="1519238" y="1106488"/>
            <a:ext cx="5129212"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buFontTx/>
              <a:buChar char="•"/>
            </a:pPr>
            <a:endParaRPr lang="es-MX" altLang="es-MX" sz="1200"/>
          </a:p>
        </p:txBody>
      </p:sp>
      <p:sp>
        <p:nvSpPr>
          <p:cNvPr id="2054" name="Text Box 3"/>
          <p:cNvSpPr txBox="1">
            <a:spLocks noChangeArrowheads="1"/>
          </p:cNvSpPr>
          <p:nvPr/>
        </p:nvSpPr>
        <p:spPr bwMode="auto">
          <a:xfrm>
            <a:off x="1557337" y="1258888"/>
            <a:ext cx="5184775" cy="66479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just">
              <a:spcBef>
                <a:spcPct val="50000"/>
              </a:spcBef>
            </a:pPr>
            <a:r>
              <a:rPr lang="es-ES_tradnl" altLang="es-MX" sz="1200" i="1" dirty="0" smtClean="0"/>
              <a:t>Dedicación</a:t>
            </a:r>
          </a:p>
          <a:p>
            <a:pPr algn="just">
              <a:lnSpc>
                <a:spcPct val="100000"/>
              </a:lnSpc>
              <a:spcBef>
                <a:spcPct val="50000"/>
              </a:spcBef>
            </a:pPr>
            <a:r>
              <a:rPr lang="es-ES_tradnl" altLang="es-MX" sz="1200" b="0" dirty="0" smtClean="0"/>
              <a:t>Procurar su mejor esfuerzo y perseverancia para alcanzar los objetivos institucionales en el desempeño de las actividades gubernamentales, imprimir pasión y demostrar aprecio por San Luis Potosí, sus instituciones y por su trabajo, así como demostrar un alto compromiso hacia la sociedad en la solución de sus demandas.</a:t>
            </a:r>
            <a:endParaRPr lang="es-ES_tradnl" altLang="es-MX" sz="1200" b="0" dirty="0"/>
          </a:p>
          <a:p>
            <a:pPr algn="just">
              <a:spcBef>
                <a:spcPct val="50000"/>
              </a:spcBef>
            </a:pPr>
            <a:r>
              <a:rPr lang="es-ES_tradnl" altLang="es-MX" sz="1200" i="1" dirty="0" smtClean="0"/>
              <a:t>Transparencia</a:t>
            </a:r>
            <a:endParaRPr lang="es-ES_tradnl" altLang="es-MX" sz="1200" i="1" dirty="0"/>
          </a:p>
          <a:p>
            <a:pPr algn="just">
              <a:lnSpc>
                <a:spcPct val="100000"/>
              </a:lnSpc>
              <a:spcBef>
                <a:spcPct val="50000"/>
              </a:spcBef>
            </a:pPr>
            <a:r>
              <a:rPr lang="es-ES_tradnl" altLang="es-MX" sz="1200" b="0" dirty="0" smtClean="0"/>
              <a:t>Ser abiertos al derecho ciudadano respecto a la información de acuerdo a su legalidad y oportunidad, ofreciendo al ciudadano la posibilidad de ser un usuario en la administración y entendida la transparencia como un verdadero servicio público. </a:t>
            </a:r>
            <a:endParaRPr lang="es-ES_tradnl" altLang="es-MX" sz="1200" b="0" i="1" dirty="0"/>
          </a:p>
          <a:p>
            <a:pPr algn="just">
              <a:lnSpc>
                <a:spcPct val="100000"/>
              </a:lnSpc>
              <a:spcBef>
                <a:spcPct val="50000"/>
              </a:spcBef>
            </a:pPr>
            <a:r>
              <a:rPr lang="es-ES_tradnl" altLang="es-MX" sz="1200" i="1" dirty="0" smtClean="0"/>
              <a:t>Rendición de Cuentas</a:t>
            </a:r>
            <a:endParaRPr lang="es-ES_tradnl" altLang="es-MX" sz="1200" i="1" dirty="0"/>
          </a:p>
          <a:p>
            <a:pPr algn="just">
              <a:lnSpc>
                <a:spcPct val="100000"/>
              </a:lnSpc>
              <a:spcBef>
                <a:spcPct val="50000"/>
              </a:spcBef>
            </a:pPr>
            <a:r>
              <a:rPr lang="es-ES_tradnl" altLang="es-MX" sz="1200" b="0" dirty="0" smtClean="0"/>
              <a:t>Cumplir con la responsabilidad del adecuado cumplimiento de sus funciones, objetivos y metas, fomentando la participación ciudadana en el diseño, implementación, seguimiento y evaluación de políticas públicas, respondiendo de la aplicación del recurso puesto a disposición.</a:t>
            </a:r>
          </a:p>
          <a:p>
            <a:pPr algn="just">
              <a:lnSpc>
                <a:spcPct val="100000"/>
              </a:lnSpc>
              <a:spcBef>
                <a:spcPct val="50000"/>
              </a:spcBef>
            </a:pPr>
            <a:endParaRPr lang="es-ES_tradnl" altLang="es-MX" sz="1200" b="0" dirty="0"/>
          </a:p>
          <a:p>
            <a:pPr algn="just"/>
            <a:r>
              <a:rPr lang="es-ES_tradnl" altLang="es-MX" sz="1200" i="1" dirty="0" smtClean="0"/>
              <a:t>Diálogo</a:t>
            </a:r>
            <a:endParaRPr lang="es-ES_tradnl" altLang="es-MX" sz="1200" i="1" dirty="0"/>
          </a:p>
          <a:p>
            <a:pPr algn="just">
              <a:lnSpc>
                <a:spcPct val="100000"/>
              </a:lnSpc>
            </a:pPr>
            <a:r>
              <a:rPr lang="es-ES_tradnl" altLang="es-MX" sz="1200" b="0" dirty="0" smtClean="0"/>
              <a:t>Ser abiertos, flexibles, de trato amable, humilde y respetuoso para comunicarse y construir ideas, tomando las mejores decisiones con otras instituciones gubernamentales y organizaciones de la sociedad civil.</a:t>
            </a:r>
          </a:p>
          <a:p>
            <a:pPr algn="just">
              <a:lnSpc>
                <a:spcPct val="100000"/>
              </a:lnSpc>
            </a:pPr>
            <a:endParaRPr lang="es-ES_tradnl" altLang="es-MX" sz="1200" b="0" i="1" dirty="0"/>
          </a:p>
          <a:p>
            <a:pPr algn="just">
              <a:lnSpc>
                <a:spcPct val="100000"/>
              </a:lnSpc>
            </a:pPr>
            <a:r>
              <a:rPr lang="es-ES_tradnl" altLang="es-MX" sz="1200" i="1" dirty="0" smtClean="0"/>
              <a:t>Respeto</a:t>
            </a:r>
          </a:p>
          <a:p>
            <a:pPr algn="just">
              <a:lnSpc>
                <a:spcPct val="100000"/>
              </a:lnSpc>
            </a:pPr>
            <a:r>
              <a:rPr lang="es-ES_tradnl" altLang="es-MX" sz="1200" b="0" dirty="0" smtClean="0"/>
              <a:t>Contar con sensibilidad para reconocer y considerar en todo momento los derechos y libertad inherentes a la condición humana de otros servidores públicos y de la ciudadanía.</a:t>
            </a:r>
          </a:p>
          <a:p>
            <a:pPr algn="just">
              <a:lnSpc>
                <a:spcPct val="100000"/>
              </a:lnSpc>
            </a:pPr>
            <a:endParaRPr lang="es-ES_tradnl" altLang="es-MX" sz="1200" b="0" dirty="0" smtClean="0"/>
          </a:p>
          <a:p>
            <a:pPr algn="just">
              <a:lnSpc>
                <a:spcPct val="100000"/>
              </a:lnSpc>
            </a:pPr>
            <a:r>
              <a:rPr lang="es-ES_tradnl" altLang="es-MX" sz="1200" i="1" dirty="0" smtClean="0"/>
              <a:t>Legalidad </a:t>
            </a:r>
          </a:p>
          <a:p>
            <a:pPr algn="just">
              <a:lnSpc>
                <a:spcPct val="100000"/>
              </a:lnSpc>
            </a:pPr>
            <a:r>
              <a:rPr lang="es-ES_tradnl" altLang="es-MX" sz="1200" b="0" dirty="0" smtClean="0"/>
              <a:t>Hacer solo aquello que las normas expresamente les confiere, y en todo momento someter su actuación a las facultades que las leyes, reglamentos y demás disposiciones jurídicas y administrativas.</a:t>
            </a:r>
            <a:endParaRPr lang="es-ES_tradnl" altLang="es-MX" sz="1200" b="0" dirty="0"/>
          </a:p>
          <a:p>
            <a:pPr algn="just">
              <a:spcBef>
                <a:spcPct val="50000"/>
              </a:spcBef>
            </a:pPr>
            <a:endParaRPr lang="es-ES_tradnl" altLang="es-MX" sz="1200" b="0" i="1" dirty="0"/>
          </a:p>
        </p:txBody>
      </p:sp>
    </p:spTree>
    <p:extLst>
      <p:ext uri="{BB962C8B-B14F-4D97-AF65-F5344CB8AC3E}">
        <p14:creationId xmlns="" xmlns:p14="http://schemas.microsoft.com/office/powerpoint/2010/main" val="212514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1557337" y="1258888"/>
            <a:ext cx="5184775" cy="55399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just"/>
            <a:r>
              <a:rPr lang="es-ES_tradnl" altLang="es-MX" sz="1200" i="1" dirty="0" smtClean="0"/>
              <a:t>Honradez</a:t>
            </a:r>
          </a:p>
          <a:p>
            <a:pPr algn="just">
              <a:lnSpc>
                <a:spcPct val="100000"/>
              </a:lnSpc>
            </a:pPr>
            <a:r>
              <a:rPr lang="es-ES_tradnl" altLang="es-MX" sz="1200" b="0" dirty="0" smtClean="0"/>
              <a:t>Conducirse con rectitud sin utilizar su empleo, cargo o comisión para obtener o pretender obtener algún beneficio, provecho o ventaja personal o a favor de terceros; no buscan o aceptan presentes de cualquier persona u organización, debido a que están conscientes que ello compromete sus funciones y que el ejercicio de cualquier cargo público implica un alto sentido de austeridad y vocación de servicio.</a:t>
            </a:r>
            <a:endParaRPr lang="es-ES_tradnl" altLang="es-MX" sz="1200" b="0" i="1" dirty="0" smtClean="0"/>
          </a:p>
          <a:p>
            <a:pPr algn="just">
              <a:spcBef>
                <a:spcPct val="50000"/>
              </a:spcBef>
            </a:pPr>
            <a:r>
              <a:rPr lang="es-ES_tradnl" altLang="es-MX" sz="1200" i="1" dirty="0" smtClean="0"/>
              <a:t>Lealtad</a:t>
            </a:r>
            <a:endParaRPr lang="es-ES_tradnl" altLang="es-MX" sz="1200" i="1" dirty="0"/>
          </a:p>
          <a:p>
            <a:pPr algn="just">
              <a:lnSpc>
                <a:spcPct val="100000"/>
              </a:lnSpc>
              <a:spcBef>
                <a:spcPct val="50000"/>
              </a:spcBef>
            </a:pPr>
            <a:r>
              <a:rPr lang="es-ES_tradnl" altLang="es-MX" sz="1200" b="0" dirty="0" smtClean="0"/>
              <a:t>Ser fieles en todo momento y comprometerse con los principios, valores, criterios y objetivos institucionales, adaptándolos como propios en el desempeño de sus funciones y atribuciones.</a:t>
            </a:r>
          </a:p>
          <a:p>
            <a:pPr algn="just">
              <a:spcBef>
                <a:spcPct val="50000"/>
              </a:spcBef>
            </a:pPr>
            <a:r>
              <a:rPr lang="es-ES_tradnl" altLang="es-MX" sz="1200" i="1" dirty="0" smtClean="0"/>
              <a:t>Integridad</a:t>
            </a:r>
          </a:p>
          <a:p>
            <a:pPr algn="just">
              <a:lnSpc>
                <a:spcPct val="100000"/>
              </a:lnSpc>
              <a:spcBef>
                <a:spcPct val="50000"/>
              </a:spcBef>
            </a:pPr>
            <a:r>
              <a:rPr lang="es-ES_tradnl" altLang="es-MX" sz="1200" b="0" dirty="0" smtClean="0"/>
              <a:t>Desempeñar su empleo, cargo, comisión o funciones de manera imparcial y proba,  no en beneficio de si mismo, de su familia o de cualquier otra persona y abstenerse de participar en situaciones que causen posible conflicto de interés. Además de utilizar el mobiliario, equipo y vehículo asignados en el desempeño de sus actividades de forma responsable y apegada a la legalidad.</a:t>
            </a:r>
          </a:p>
          <a:p>
            <a:pPr algn="just">
              <a:lnSpc>
                <a:spcPct val="100000"/>
              </a:lnSpc>
              <a:spcBef>
                <a:spcPct val="50000"/>
              </a:spcBef>
            </a:pPr>
            <a:r>
              <a:rPr lang="es-ES_tradnl" altLang="es-MX" sz="1200" i="1" dirty="0" smtClean="0"/>
              <a:t>Eficiencia</a:t>
            </a:r>
          </a:p>
          <a:p>
            <a:pPr algn="just">
              <a:lnSpc>
                <a:spcPct val="100000"/>
              </a:lnSpc>
              <a:spcBef>
                <a:spcPct val="50000"/>
              </a:spcBef>
            </a:pPr>
            <a:r>
              <a:rPr lang="es-ES_tradnl" altLang="es-MX" sz="1200" b="0" dirty="0" smtClean="0"/>
              <a:t>Actuar conforme a una cultura de servicio orientada al logro de resultados y rendición de cuentas, procurando en todo momento un mejor desempeño de sus funciones a fin de alcanzar las metas institucionales según sus responsabilidades y mediante el uso óptimo, responsable y transparente de los resultados públicos, eliminando cualquier ostentación y discrecionalidad indebida en su aplicación.</a:t>
            </a:r>
          </a:p>
          <a:p>
            <a:pPr algn="just">
              <a:spcBef>
                <a:spcPct val="50000"/>
              </a:spcBef>
            </a:pPr>
            <a:endParaRPr lang="es-ES_tradnl" altLang="es-MX" sz="1200" b="0" dirty="0"/>
          </a:p>
        </p:txBody>
      </p:sp>
      <p:sp>
        <p:nvSpPr>
          <p:cNvPr id="6"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latin typeface="Arial" panose="020B0604020202020204" pitchFamily="34" charset="0"/>
            </a:endParaRPr>
          </a:p>
        </p:txBody>
      </p:sp>
      <p:sp>
        <p:nvSpPr>
          <p:cNvPr id="3076" name="Text Box 3"/>
          <p:cNvSpPr txBox="1">
            <a:spLocks noChangeArrowheads="1"/>
          </p:cNvSpPr>
          <p:nvPr/>
        </p:nvSpPr>
        <p:spPr bwMode="auto">
          <a:xfrm>
            <a:off x="71438" y="50800"/>
            <a:ext cx="4216400" cy="543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l">
              <a:spcBef>
                <a:spcPct val="50000"/>
              </a:spcBef>
            </a:pPr>
            <a:r>
              <a:rPr lang="es-ES_tradnl" altLang="es-MX" sz="2000" b="1" i="1" dirty="0"/>
              <a:t>CÓDIGO DE </a:t>
            </a:r>
            <a:r>
              <a:rPr lang="es-ES_tradnl" altLang="es-MX" sz="2000" b="1" i="1" dirty="0" smtClean="0"/>
              <a:t>CONDUCTA</a:t>
            </a:r>
            <a:endParaRPr lang="es-ES_tradnl" altLang="es-MX" sz="2000" b="1" i="1" dirty="0"/>
          </a:p>
        </p:txBody>
      </p:sp>
      <p:sp>
        <p:nvSpPr>
          <p:cNvPr id="3077"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MX"/>
          </a:p>
        </p:txBody>
      </p:sp>
    </p:spTree>
    <p:extLst>
      <p:ext uri="{BB962C8B-B14F-4D97-AF65-F5344CB8AC3E}">
        <p14:creationId xmlns="" xmlns:p14="http://schemas.microsoft.com/office/powerpoint/2010/main" val="3125008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28575" y="47625"/>
            <a:ext cx="3932238" cy="396875"/>
          </a:xfrm>
          <a:prstGeom prst="rect">
            <a:avLst/>
          </a:prstGeom>
          <a:noFill/>
          <a:ln w="9525">
            <a:noFill/>
            <a:miter lim="800000"/>
            <a:headEnd/>
            <a:tailEnd/>
          </a:ln>
        </p:spPr>
        <p:txBody>
          <a:bodyPr>
            <a:spAutoFit/>
          </a:bodyPr>
          <a:lstStyle/>
          <a:p>
            <a:pPr eaLnBrk="0" hangingPunct="0">
              <a:spcBef>
                <a:spcPct val="50000"/>
              </a:spcBef>
            </a:pPr>
            <a:r>
              <a:rPr lang="es-ES_tradnl" sz="2000" i="1"/>
              <a:t>ESTRUCTURA ORGÁNICA</a:t>
            </a:r>
          </a:p>
        </p:txBody>
      </p:sp>
      <p:sp>
        <p:nvSpPr>
          <p:cNvPr id="819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8196" name="Rectangle 4"/>
          <p:cNvSpPr>
            <a:spLocks noChangeArrowheads="1"/>
          </p:cNvSpPr>
          <p:nvPr/>
        </p:nvSpPr>
        <p:spPr bwMode="auto">
          <a:xfrm>
            <a:off x="1524000" y="1258888"/>
            <a:ext cx="5146675" cy="5329237"/>
          </a:xfrm>
          <a:prstGeom prst="rect">
            <a:avLst/>
          </a:prstGeom>
          <a:noFill/>
          <a:ln w="9525">
            <a:noFill/>
            <a:miter lim="800000"/>
            <a:headEnd/>
            <a:tailEnd/>
          </a:ln>
        </p:spPr>
        <p:txBody>
          <a:bodyPr/>
          <a:lstStyle/>
          <a:p>
            <a:pPr algn="just" eaLnBrk="0" hangingPunct="0"/>
            <a:r>
              <a:rPr lang="es-MX" b="0" dirty="0"/>
              <a:t>1.0 Secretario de Cultura.</a:t>
            </a:r>
          </a:p>
          <a:p>
            <a:pPr algn="just" eaLnBrk="0" hangingPunct="0"/>
            <a:endParaRPr lang="es-MX" b="0" dirty="0"/>
          </a:p>
          <a:p>
            <a:pPr algn="just" eaLnBrk="0" hangingPunct="0"/>
            <a:r>
              <a:rPr lang="es-MX" b="0" dirty="0"/>
              <a:t>1.1 Dirección General del Museo Laberinto de las Ciencias 	       y las Artes de San Luis Potosí.</a:t>
            </a:r>
          </a:p>
          <a:p>
            <a:pPr algn="just" eaLnBrk="0" hangingPunct="0"/>
            <a:r>
              <a:rPr lang="es-MX" b="0" dirty="0"/>
              <a:t>			</a:t>
            </a:r>
          </a:p>
          <a:p>
            <a:pPr algn="just" eaLnBrk="0" hangingPunct="0"/>
            <a:r>
              <a:rPr lang="es-MX" b="0" dirty="0"/>
              <a:t>		1.1.0.1 Subdirección de Publicidad.	</a:t>
            </a:r>
          </a:p>
          <a:p>
            <a:pPr algn="just" eaLnBrk="0" hangingPunct="0"/>
            <a:endParaRPr lang="es-MX" b="0" dirty="0"/>
          </a:p>
          <a:p>
            <a:pPr algn="just" eaLnBrk="0" hangingPunct="0"/>
            <a:r>
              <a:rPr lang="es-MX" b="0" dirty="0"/>
              <a:t>		1.1.0.2  </a:t>
            </a:r>
            <a:r>
              <a:rPr lang="es-MX" b="0" dirty="0" smtClean="0"/>
              <a:t>Subdirección de Vinculación</a:t>
            </a:r>
          </a:p>
          <a:p>
            <a:pPr algn="just" eaLnBrk="0" hangingPunct="0"/>
            <a:r>
              <a:rPr lang="es-MX" b="0" dirty="0" smtClean="0"/>
              <a:t>		</a:t>
            </a:r>
          </a:p>
          <a:p>
            <a:pPr algn="just" eaLnBrk="0" hangingPunct="0"/>
            <a:r>
              <a:rPr lang="es-MX" b="0" dirty="0" smtClean="0"/>
              <a:t>		1.1.0.3  Unidad de Transparencia</a:t>
            </a:r>
          </a:p>
          <a:p>
            <a:pPr algn="just" eaLnBrk="0" hangingPunct="0"/>
            <a:endParaRPr lang="es-MX" b="0" dirty="0"/>
          </a:p>
          <a:p>
            <a:pPr algn="just" eaLnBrk="0" hangingPunct="0"/>
            <a:r>
              <a:rPr lang="es-MX" b="0" dirty="0"/>
              <a:t>	1.1.1 Dirección de Operación.</a:t>
            </a:r>
          </a:p>
          <a:p>
            <a:pPr algn="just" eaLnBrk="0" hangingPunct="0"/>
            <a:endParaRPr lang="es-MX" b="0" dirty="0"/>
          </a:p>
          <a:p>
            <a:pPr algn="just" eaLnBrk="0" hangingPunct="0"/>
            <a:r>
              <a:rPr lang="es-MX" b="0" dirty="0"/>
              <a:t>		1.1.1.1 Subdirección de Relaciones Públicas.</a:t>
            </a:r>
          </a:p>
          <a:p>
            <a:pPr algn="just" eaLnBrk="0" hangingPunct="0"/>
            <a:endParaRPr lang="es-MX" b="0" dirty="0"/>
          </a:p>
          <a:p>
            <a:pPr algn="just" eaLnBrk="0" hangingPunct="0"/>
            <a:r>
              <a:rPr lang="es-MX" b="0" dirty="0"/>
              <a:t>		1.1.1.2 Subdirección de Experiencias 			Educativas</a:t>
            </a:r>
            <a:r>
              <a:rPr lang="es-MX" b="0" dirty="0" smtClean="0"/>
              <a:t>.</a:t>
            </a:r>
          </a:p>
          <a:p>
            <a:pPr algn="just" eaLnBrk="0" hangingPunct="0"/>
            <a:endParaRPr lang="es-MX" b="0" dirty="0" smtClean="0"/>
          </a:p>
          <a:p>
            <a:pPr algn="just" eaLnBrk="0" hangingPunct="0"/>
            <a:r>
              <a:rPr lang="es-MX" b="0" dirty="0" smtClean="0"/>
              <a:t>		1.1.1.3 Subdirección de Operación</a:t>
            </a:r>
            <a:endParaRPr lang="es-MX" b="0" dirty="0"/>
          </a:p>
          <a:p>
            <a:pPr algn="just" eaLnBrk="0" hangingPunct="0"/>
            <a:endParaRPr lang="es-MX" b="0" dirty="0"/>
          </a:p>
          <a:p>
            <a:pPr algn="just" eaLnBrk="0" hangingPunct="0"/>
            <a:r>
              <a:rPr lang="es-MX" b="0" dirty="0"/>
              <a:t>	1.1.2 Dirección de Administración</a:t>
            </a:r>
          </a:p>
          <a:p>
            <a:pPr algn="just" eaLnBrk="0" hangingPunct="0"/>
            <a:endParaRPr lang="es-MX" b="0" dirty="0"/>
          </a:p>
          <a:p>
            <a:pPr algn="just" eaLnBrk="0" hangingPunct="0"/>
            <a:r>
              <a:rPr lang="es-MX" b="0" dirty="0"/>
              <a:t>		1.1.2.1 Subdirección de Administración</a:t>
            </a:r>
          </a:p>
          <a:p>
            <a:pPr algn="just" eaLnBrk="0" hangingPunct="0"/>
            <a:endParaRPr lang="es-MX" b="0" dirty="0"/>
          </a:p>
          <a:p>
            <a:pPr algn="just" eaLnBrk="0" hangingPunct="0"/>
            <a:r>
              <a:rPr lang="es-MX" b="0" dirty="0"/>
              <a:t>	1.1.3 </a:t>
            </a:r>
            <a:r>
              <a:rPr lang="es-MX" b="0" dirty="0" smtClean="0"/>
              <a:t>Dirección </a:t>
            </a:r>
            <a:r>
              <a:rPr lang="es-MX" b="0" dirty="0"/>
              <a:t>de Ingeniería, Mantenimiento y Sistemas.</a:t>
            </a:r>
          </a:p>
          <a:p>
            <a:pPr algn="just" eaLnBrk="0" hangingPunct="0"/>
            <a:endParaRPr lang="es-MX" b="0" dirty="0"/>
          </a:p>
          <a:p>
            <a:pPr algn="just" eaLnBrk="0" hangingPunct="0"/>
            <a:r>
              <a:rPr lang="es-MX" b="0" dirty="0"/>
              <a:t>		1.1.3.1 Subdirección de Mantenimiento a 		Mobiliario y Exhibiciones.</a:t>
            </a:r>
          </a:p>
          <a:p>
            <a:pPr algn="just" eaLnBrk="0" hangingPunct="0"/>
            <a:endParaRPr lang="es-MX" b="0" dirty="0"/>
          </a:p>
          <a:p>
            <a:pPr algn="just" eaLnBrk="0" hangingPunct="0"/>
            <a:r>
              <a:rPr lang="es-MX" b="0" dirty="0"/>
              <a:t>		1.1.3.2 Subdirección de Sistemas.</a:t>
            </a:r>
          </a:p>
          <a:p>
            <a:pPr algn="just" eaLnBrk="0" hangingPunct="0"/>
            <a:endParaRPr lang="es-MX" b="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Line 62"/>
          <p:cNvSpPr>
            <a:spLocks noChangeShapeType="1"/>
          </p:cNvSpPr>
          <p:nvPr/>
        </p:nvSpPr>
        <p:spPr bwMode="auto">
          <a:xfrm>
            <a:off x="1668307" y="2832176"/>
            <a:ext cx="1764000" cy="0"/>
          </a:xfrm>
          <a:prstGeom prst="line">
            <a:avLst/>
          </a:prstGeom>
          <a:noFill/>
          <a:ln w="9525">
            <a:solidFill>
              <a:schemeClr val="tx1"/>
            </a:solidFill>
            <a:round/>
            <a:headEnd/>
            <a:tailEnd/>
          </a:ln>
        </p:spPr>
        <p:txBody>
          <a:bodyPr>
            <a:spAutoFit/>
          </a:bodyPr>
          <a:lstStyle/>
          <a:p>
            <a:endParaRPr lang="es-MX"/>
          </a:p>
        </p:txBody>
      </p:sp>
      <p:sp>
        <p:nvSpPr>
          <p:cNvPr id="9224" name="Text Box 2"/>
          <p:cNvSpPr txBox="1">
            <a:spLocks noChangeArrowheads="1"/>
          </p:cNvSpPr>
          <p:nvPr/>
        </p:nvSpPr>
        <p:spPr bwMode="auto">
          <a:xfrm>
            <a:off x="0" y="0"/>
            <a:ext cx="3962400" cy="396875"/>
          </a:xfrm>
          <a:prstGeom prst="rect">
            <a:avLst/>
          </a:prstGeom>
          <a:noFill/>
          <a:ln w="9525">
            <a:noFill/>
            <a:miter lim="800000"/>
            <a:headEnd/>
            <a:tailEnd/>
          </a:ln>
        </p:spPr>
        <p:txBody>
          <a:bodyPr>
            <a:spAutoFit/>
          </a:bodyPr>
          <a:lstStyle/>
          <a:p>
            <a:pPr algn="just" eaLnBrk="0" hangingPunct="0">
              <a:spcBef>
                <a:spcPct val="50000"/>
              </a:spcBef>
            </a:pPr>
            <a:r>
              <a:rPr lang="es-ES_tradnl" sz="2000" i="1"/>
              <a:t>ORGANIGRAMA</a:t>
            </a:r>
          </a:p>
        </p:txBody>
      </p:sp>
      <p:sp>
        <p:nvSpPr>
          <p:cNvPr id="9225" name="Line 3"/>
          <p:cNvSpPr>
            <a:spLocks noChangeShapeType="1"/>
          </p:cNvSpPr>
          <p:nvPr/>
        </p:nvSpPr>
        <p:spPr bwMode="auto">
          <a:xfrm>
            <a:off x="0" y="500063"/>
            <a:ext cx="6858000" cy="0"/>
          </a:xfrm>
          <a:prstGeom prst="line">
            <a:avLst/>
          </a:prstGeom>
          <a:noFill/>
          <a:ln w="38100">
            <a:solidFill>
              <a:schemeClr val="tx1"/>
            </a:solidFill>
            <a:round/>
            <a:headEnd/>
            <a:tailEnd/>
          </a:ln>
        </p:spPr>
        <p:txBody>
          <a:bodyPr wrap="none" anchor="ctr"/>
          <a:lstStyle/>
          <a:p>
            <a:endParaRPr lang="es-MX"/>
          </a:p>
        </p:txBody>
      </p:sp>
      <p:sp>
        <p:nvSpPr>
          <p:cNvPr id="9226" name="Text Box 4"/>
          <p:cNvSpPr txBox="1">
            <a:spLocks noChangeArrowheads="1"/>
          </p:cNvSpPr>
          <p:nvPr/>
        </p:nvSpPr>
        <p:spPr bwMode="auto">
          <a:xfrm>
            <a:off x="1390650" y="801688"/>
            <a:ext cx="4038600" cy="457200"/>
          </a:xfrm>
          <a:prstGeom prst="rect">
            <a:avLst/>
          </a:prstGeom>
          <a:noFill/>
          <a:ln w="9525">
            <a:noFill/>
            <a:miter lim="800000"/>
            <a:headEnd/>
            <a:tailEnd/>
          </a:ln>
        </p:spPr>
        <p:txBody>
          <a:bodyPr lIns="91426" tIns="45712" rIns="91426" bIns="45712">
            <a:spAutoFit/>
          </a:bodyPr>
          <a:lstStyle/>
          <a:p>
            <a:pPr algn="ctr" eaLnBrk="0" hangingPunct="0"/>
            <a:r>
              <a:rPr lang="en-US" i="1" dirty="0" err="1" smtClean="0"/>
              <a:t>MUSEO</a:t>
            </a:r>
            <a:r>
              <a:rPr lang="en-US" i="1" dirty="0" smtClean="0"/>
              <a:t> </a:t>
            </a:r>
            <a:r>
              <a:rPr lang="en-US" i="1" dirty="0" err="1"/>
              <a:t>LABERINTO</a:t>
            </a:r>
            <a:r>
              <a:rPr lang="en-US" i="1" dirty="0"/>
              <a:t> </a:t>
            </a:r>
          </a:p>
          <a:p>
            <a:pPr algn="ctr" eaLnBrk="0" hangingPunct="0"/>
            <a:r>
              <a:rPr lang="en-US" i="1" dirty="0"/>
              <a:t>DE LAS </a:t>
            </a:r>
            <a:r>
              <a:rPr lang="en-US" i="1" dirty="0" err="1"/>
              <a:t>CIENCIAS</a:t>
            </a:r>
            <a:r>
              <a:rPr lang="en-US" i="1" dirty="0"/>
              <a:t> Y LAS </a:t>
            </a:r>
            <a:r>
              <a:rPr lang="en-US" i="1" dirty="0" err="1"/>
              <a:t>ARTES</a:t>
            </a:r>
            <a:endParaRPr lang="en-US" i="1" dirty="0"/>
          </a:p>
        </p:txBody>
      </p:sp>
      <p:sp>
        <p:nvSpPr>
          <p:cNvPr id="9229" name="Line 57"/>
          <p:cNvSpPr>
            <a:spLocks noChangeShapeType="1"/>
          </p:cNvSpPr>
          <p:nvPr/>
        </p:nvSpPr>
        <p:spPr bwMode="auto">
          <a:xfrm>
            <a:off x="1646363" y="3962763"/>
            <a:ext cx="0" cy="436562"/>
          </a:xfrm>
          <a:prstGeom prst="line">
            <a:avLst/>
          </a:prstGeom>
          <a:noFill/>
          <a:ln w="9525">
            <a:solidFill>
              <a:schemeClr val="tx1"/>
            </a:solidFill>
            <a:round/>
            <a:headEnd/>
            <a:tailEnd/>
          </a:ln>
        </p:spPr>
        <p:txBody>
          <a:bodyPr/>
          <a:lstStyle/>
          <a:p>
            <a:endParaRPr lang="es-MX"/>
          </a:p>
        </p:txBody>
      </p:sp>
      <p:sp>
        <p:nvSpPr>
          <p:cNvPr id="9260" name="Rectangle 44"/>
          <p:cNvSpPr>
            <a:spLocks noChangeArrowheads="1"/>
          </p:cNvSpPr>
          <p:nvPr/>
        </p:nvSpPr>
        <p:spPr bwMode="auto">
          <a:xfrm>
            <a:off x="933575" y="4378688"/>
            <a:ext cx="1423988" cy="544512"/>
          </a:xfrm>
          <a:prstGeom prst="rect">
            <a:avLst/>
          </a:prstGeom>
          <a:solidFill>
            <a:schemeClr val="bg1"/>
          </a:solidFill>
          <a:ln w="6350"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buFontTx/>
              <a:buChar char="•"/>
              <a:defRPr/>
            </a:pPr>
            <a:endParaRPr lang="es-MX" sz="800">
              <a:cs typeface="+mn-cs"/>
            </a:endParaRPr>
          </a:p>
        </p:txBody>
      </p:sp>
      <p:sp>
        <p:nvSpPr>
          <p:cNvPr id="9232" name="Line 57"/>
          <p:cNvSpPr>
            <a:spLocks noChangeShapeType="1"/>
          </p:cNvSpPr>
          <p:nvPr/>
        </p:nvSpPr>
        <p:spPr bwMode="auto">
          <a:xfrm>
            <a:off x="3414837" y="1993495"/>
            <a:ext cx="0" cy="2736000"/>
          </a:xfrm>
          <a:prstGeom prst="line">
            <a:avLst/>
          </a:prstGeom>
          <a:noFill/>
          <a:ln w="9525">
            <a:solidFill>
              <a:schemeClr val="tx1"/>
            </a:solidFill>
            <a:round/>
            <a:headEnd/>
            <a:tailEnd/>
          </a:ln>
        </p:spPr>
        <p:txBody>
          <a:bodyPr/>
          <a:lstStyle/>
          <a:p>
            <a:endParaRPr lang="es-MX"/>
          </a:p>
        </p:txBody>
      </p:sp>
      <p:sp>
        <p:nvSpPr>
          <p:cNvPr id="9233" name="Line 57"/>
          <p:cNvSpPr>
            <a:spLocks noChangeShapeType="1"/>
          </p:cNvSpPr>
          <p:nvPr/>
        </p:nvSpPr>
        <p:spPr bwMode="auto">
          <a:xfrm>
            <a:off x="5307543" y="3962763"/>
            <a:ext cx="0" cy="438150"/>
          </a:xfrm>
          <a:prstGeom prst="line">
            <a:avLst/>
          </a:prstGeom>
          <a:noFill/>
          <a:ln w="9525">
            <a:solidFill>
              <a:schemeClr val="tx1"/>
            </a:solidFill>
            <a:round/>
            <a:headEnd/>
            <a:tailEnd/>
          </a:ln>
        </p:spPr>
        <p:txBody>
          <a:bodyPr/>
          <a:lstStyle/>
          <a:p>
            <a:endParaRPr lang="es-MX"/>
          </a:p>
        </p:txBody>
      </p:sp>
      <p:cxnSp>
        <p:nvCxnSpPr>
          <p:cNvPr id="60" name="59 Conector recto"/>
          <p:cNvCxnSpPr/>
          <p:nvPr/>
        </p:nvCxnSpPr>
        <p:spPr bwMode="auto">
          <a:xfrm rot="16200000" flipH="1">
            <a:off x="3481569" y="2127556"/>
            <a:ext cx="1587" cy="3672000"/>
          </a:xfrm>
          <a:prstGeom prst="line">
            <a:avLst/>
          </a:prstGeom>
          <a:ln>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9259" name="Rectangle 43"/>
          <p:cNvSpPr>
            <a:spLocks noChangeArrowheads="1"/>
          </p:cNvSpPr>
          <p:nvPr/>
        </p:nvSpPr>
        <p:spPr bwMode="auto">
          <a:xfrm>
            <a:off x="2736975" y="1500188"/>
            <a:ext cx="1422400" cy="544512"/>
          </a:xfrm>
          <a:prstGeom prst="rect">
            <a:avLst/>
          </a:prstGeom>
          <a:solidFill>
            <a:schemeClr val="bg1"/>
          </a:solidFill>
          <a:ln w="6350"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buFontTx/>
              <a:buChar char="•"/>
              <a:defRPr/>
            </a:pPr>
            <a:endParaRPr lang="es-MX" sz="800">
              <a:cs typeface="+mn-cs"/>
            </a:endParaRPr>
          </a:p>
        </p:txBody>
      </p:sp>
      <p:sp>
        <p:nvSpPr>
          <p:cNvPr id="9237" name="Text Box 51"/>
          <p:cNvSpPr txBox="1">
            <a:spLocks noChangeArrowheads="1"/>
          </p:cNvSpPr>
          <p:nvPr/>
        </p:nvSpPr>
        <p:spPr bwMode="auto">
          <a:xfrm>
            <a:off x="2752850" y="1650908"/>
            <a:ext cx="1370013" cy="215900"/>
          </a:xfrm>
          <a:prstGeom prst="rect">
            <a:avLst/>
          </a:prstGeom>
          <a:noFill/>
          <a:ln w="6350">
            <a:noFill/>
            <a:prstDash val="lgDashDotDot"/>
            <a:miter lim="800000"/>
            <a:headEnd/>
            <a:tailEnd/>
          </a:ln>
        </p:spPr>
        <p:txBody>
          <a:bodyPr lIns="91426" tIns="45712" rIns="91426" bIns="45712"/>
          <a:lstStyle/>
          <a:p>
            <a:pPr algn="ctr" eaLnBrk="0" hangingPunct="0"/>
            <a:r>
              <a:rPr lang="es-MX" sz="800" dirty="0">
                <a:solidFill>
                  <a:srgbClr val="000000"/>
                </a:solidFill>
              </a:rPr>
              <a:t>Dirección General</a:t>
            </a:r>
            <a:endParaRPr lang="es-MX" sz="800" b="0" dirty="0">
              <a:solidFill>
                <a:srgbClr val="000000"/>
              </a:solidFill>
            </a:endParaRPr>
          </a:p>
        </p:txBody>
      </p:sp>
      <p:sp>
        <p:nvSpPr>
          <p:cNvPr id="9241" name="Text Box 46"/>
          <p:cNvSpPr txBox="1">
            <a:spLocks noChangeArrowheads="1"/>
          </p:cNvSpPr>
          <p:nvPr/>
        </p:nvSpPr>
        <p:spPr bwMode="auto">
          <a:xfrm>
            <a:off x="1027238" y="4538653"/>
            <a:ext cx="1220787" cy="215444"/>
          </a:xfrm>
          <a:prstGeom prst="rect">
            <a:avLst/>
          </a:prstGeom>
          <a:noFill/>
          <a:ln w="9525" algn="ctr">
            <a:noFill/>
            <a:miter lim="800000"/>
            <a:headEnd/>
            <a:tailEnd/>
          </a:ln>
        </p:spPr>
        <p:txBody>
          <a:bodyPr>
            <a:spAutoFit/>
          </a:bodyPr>
          <a:lstStyle/>
          <a:p>
            <a:pPr algn="ctr" eaLnBrk="0" hangingPunct="0"/>
            <a:r>
              <a:rPr lang="es-MX" sz="800" dirty="0">
                <a:solidFill>
                  <a:srgbClr val="000000"/>
                </a:solidFill>
              </a:rPr>
              <a:t>Dirección </a:t>
            </a:r>
            <a:r>
              <a:rPr lang="es-MX" sz="800" dirty="0" smtClean="0">
                <a:solidFill>
                  <a:srgbClr val="000000"/>
                </a:solidFill>
              </a:rPr>
              <a:t>Operativa</a:t>
            </a:r>
            <a:endParaRPr lang="es-MX" sz="800" dirty="0"/>
          </a:p>
        </p:txBody>
      </p:sp>
      <p:sp>
        <p:nvSpPr>
          <p:cNvPr id="9263" name="Rectangle 47"/>
          <p:cNvSpPr>
            <a:spLocks noChangeArrowheads="1"/>
          </p:cNvSpPr>
          <p:nvPr/>
        </p:nvSpPr>
        <p:spPr bwMode="auto">
          <a:xfrm>
            <a:off x="2752850" y="4378688"/>
            <a:ext cx="1423988" cy="544512"/>
          </a:xfrm>
          <a:prstGeom prst="rect">
            <a:avLst/>
          </a:prstGeom>
          <a:solidFill>
            <a:schemeClr val="bg1"/>
          </a:solidFill>
          <a:ln w="6350"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buFontTx/>
              <a:buChar char="•"/>
              <a:defRPr/>
            </a:pPr>
            <a:endParaRPr lang="es-MX" sz="800">
              <a:cs typeface="+mn-cs"/>
            </a:endParaRPr>
          </a:p>
        </p:txBody>
      </p:sp>
      <p:sp>
        <p:nvSpPr>
          <p:cNvPr id="9244" name="Text Box 51"/>
          <p:cNvSpPr txBox="1">
            <a:spLocks noChangeArrowheads="1"/>
          </p:cNvSpPr>
          <p:nvPr/>
        </p:nvSpPr>
        <p:spPr bwMode="auto">
          <a:xfrm>
            <a:off x="2744913" y="4468803"/>
            <a:ext cx="1423987" cy="292100"/>
          </a:xfrm>
          <a:prstGeom prst="rect">
            <a:avLst/>
          </a:prstGeom>
          <a:noFill/>
          <a:ln w="6350">
            <a:noFill/>
            <a:prstDash val="lgDashDotDot"/>
            <a:miter lim="800000"/>
            <a:headEnd/>
            <a:tailEnd/>
          </a:ln>
        </p:spPr>
        <p:txBody>
          <a:bodyPr lIns="91426" tIns="45712" rIns="91426" bIns="45712"/>
          <a:lstStyle/>
          <a:p>
            <a:pPr algn="ctr" eaLnBrk="0" hangingPunct="0"/>
            <a:r>
              <a:rPr lang="es-MX" sz="800" dirty="0">
                <a:solidFill>
                  <a:srgbClr val="000000"/>
                </a:solidFill>
              </a:rPr>
              <a:t>Dirección  de </a:t>
            </a:r>
          </a:p>
          <a:p>
            <a:pPr algn="ctr" eaLnBrk="0" hangingPunct="0"/>
            <a:r>
              <a:rPr lang="es-MX" sz="800" dirty="0">
                <a:solidFill>
                  <a:srgbClr val="000000"/>
                </a:solidFill>
              </a:rPr>
              <a:t>Administración</a:t>
            </a:r>
            <a:endParaRPr lang="es-MX" sz="800" b="0" dirty="0">
              <a:solidFill>
                <a:srgbClr val="000000"/>
              </a:solidFill>
            </a:endParaRPr>
          </a:p>
        </p:txBody>
      </p:sp>
      <p:sp>
        <p:nvSpPr>
          <p:cNvPr id="9266" name="Rectangle 50"/>
          <p:cNvSpPr>
            <a:spLocks noChangeArrowheads="1"/>
          </p:cNvSpPr>
          <p:nvPr/>
        </p:nvSpPr>
        <p:spPr bwMode="auto">
          <a:xfrm>
            <a:off x="4593168" y="4378688"/>
            <a:ext cx="1404000" cy="544512"/>
          </a:xfrm>
          <a:prstGeom prst="rect">
            <a:avLst/>
          </a:prstGeom>
          <a:solidFill>
            <a:schemeClr val="bg1"/>
          </a:solidFill>
          <a:ln w="6350"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buFontTx/>
              <a:buChar char="•"/>
              <a:defRPr/>
            </a:pPr>
            <a:endParaRPr lang="es-MX" sz="800">
              <a:cs typeface="+mn-cs"/>
            </a:endParaRPr>
          </a:p>
        </p:txBody>
      </p:sp>
      <p:sp>
        <p:nvSpPr>
          <p:cNvPr id="9248" name="Text Box 51"/>
          <p:cNvSpPr txBox="1">
            <a:spLocks noChangeArrowheads="1"/>
          </p:cNvSpPr>
          <p:nvPr/>
        </p:nvSpPr>
        <p:spPr bwMode="auto">
          <a:xfrm>
            <a:off x="4533962" y="4474810"/>
            <a:ext cx="1530337" cy="319088"/>
          </a:xfrm>
          <a:prstGeom prst="rect">
            <a:avLst/>
          </a:prstGeom>
          <a:noFill/>
          <a:ln w="6350">
            <a:noFill/>
            <a:prstDash val="lgDashDotDot"/>
            <a:miter lim="800000"/>
            <a:headEnd/>
            <a:tailEnd/>
          </a:ln>
        </p:spPr>
        <p:txBody>
          <a:bodyPr lIns="91426" tIns="45712" rIns="91426" bIns="45712"/>
          <a:lstStyle/>
          <a:p>
            <a:pPr algn="just" eaLnBrk="0" hangingPunct="0"/>
            <a:r>
              <a:rPr lang="es-MX" sz="800" dirty="0">
                <a:solidFill>
                  <a:srgbClr val="000000"/>
                </a:solidFill>
              </a:rPr>
              <a:t>Dirección de  Ingeniería, Mantenimiento  y Sistemas</a:t>
            </a:r>
          </a:p>
          <a:p>
            <a:pPr algn="ctr" eaLnBrk="0" hangingPunct="0"/>
            <a:endParaRPr lang="es-MX" sz="800" dirty="0">
              <a:solidFill>
                <a:srgbClr val="000000"/>
              </a:solidFill>
            </a:endParaRPr>
          </a:p>
        </p:txBody>
      </p:sp>
      <p:sp>
        <p:nvSpPr>
          <p:cNvPr id="46" name="Rectangle 60"/>
          <p:cNvSpPr>
            <a:spLocks noChangeArrowheads="1"/>
          </p:cNvSpPr>
          <p:nvPr/>
        </p:nvSpPr>
        <p:spPr bwMode="auto">
          <a:xfrm>
            <a:off x="1012390" y="2560713"/>
            <a:ext cx="1423988" cy="544513"/>
          </a:xfrm>
          <a:prstGeom prst="rect">
            <a:avLst/>
          </a:prstGeom>
          <a:solidFill>
            <a:schemeClr val="bg1"/>
          </a:solidFill>
          <a:ln w="6350"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buFontTx/>
              <a:buChar char="•"/>
              <a:defRPr/>
            </a:pPr>
            <a:endParaRPr lang="es-MX" sz="800">
              <a:cs typeface="+mn-cs"/>
            </a:endParaRPr>
          </a:p>
        </p:txBody>
      </p:sp>
      <p:sp>
        <p:nvSpPr>
          <p:cNvPr id="9261" name="Text Box 39"/>
          <p:cNvSpPr txBox="1">
            <a:spLocks noChangeArrowheads="1"/>
          </p:cNvSpPr>
          <p:nvPr/>
        </p:nvSpPr>
        <p:spPr bwMode="auto">
          <a:xfrm>
            <a:off x="1109228" y="2665488"/>
            <a:ext cx="1262062" cy="214313"/>
          </a:xfrm>
          <a:prstGeom prst="rect">
            <a:avLst/>
          </a:prstGeom>
          <a:noFill/>
          <a:ln w="9525" algn="ctr">
            <a:noFill/>
            <a:miter lim="800000"/>
            <a:headEnd/>
            <a:tailEnd/>
          </a:ln>
        </p:spPr>
        <p:txBody>
          <a:bodyPr/>
          <a:lstStyle/>
          <a:p>
            <a:pPr algn="ctr" eaLnBrk="0" hangingPunct="0"/>
            <a:r>
              <a:rPr lang="es-MX" sz="800"/>
              <a:t>Unidad de Transparencia</a:t>
            </a:r>
          </a:p>
          <a:p>
            <a:pPr algn="ctr" eaLnBrk="0" hangingPunct="0"/>
            <a:endParaRPr lang="es-MX" sz="8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Line 66"/>
          <p:cNvSpPr>
            <a:spLocks noChangeShapeType="1"/>
          </p:cNvSpPr>
          <p:nvPr/>
        </p:nvSpPr>
        <p:spPr bwMode="auto">
          <a:xfrm>
            <a:off x="5176725" y="3219079"/>
            <a:ext cx="0" cy="1152000"/>
          </a:xfrm>
          <a:prstGeom prst="line">
            <a:avLst/>
          </a:prstGeom>
          <a:noFill/>
          <a:ln w="9525">
            <a:solidFill>
              <a:schemeClr val="tx1"/>
            </a:solidFill>
            <a:round/>
            <a:headEnd/>
            <a:tailEnd/>
          </a:ln>
        </p:spPr>
        <p:txBody>
          <a:bodyPr>
            <a:spAutoFit/>
          </a:bodyPr>
          <a:lstStyle/>
          <a:p>
            <a:endParaRPr lang="es-MX"/>
          </a:p>
        </p:txBody>
      </p:sp>
      <p:cxnSp>
        <p:nvCxnSpPr>
          <p:cNvPr id="51" name="50 Conector recto"/>
          <p:cNvCxnSpPr/>
          <p:nvPr/>
        </p:nvCxnSpPr>
        <p:spPr bwMode="auto">
          <a:xfrm rot="5400000">
            <a:off x="3925073" y="4723121"/>
            <a:ext cx="692419" cy="1588"/>
          </a:xfrm>
          <a:prstGeom prst="line">
            <a:avLst/>
          </a:prstGeom>
          <a:noFill/>
          <a:ln w="9525" cap="flat" cmpd="sng" algn="ctr">
            <a:solidFill>
              <a:schemeClr val="tx1"/>
            </a:solidFill>
            <a:prstDash val="solid"/>
            <a:round/>
            <a:headEnd type="none" w="med" len="med"/>
            <a:tailEnd type="none" w="med" len="med"/>
          </a:ln>
          <a:effectLst/>
        </p:spPr>
      </p:cxnSp>
      <p:sp>
        <p:nvSpPr>
          <p:cNvPr id="9218" name="Line 66"/>
          <p:cNvSpPr>
            <a:spLocks noChangeShapeType="1"/>
          </p:cNvSpPr>
          <p:nvPr/>
        </p:nvSpPr>
        <p:spPr bwMode="auto">
          <a:xfrm>
            <a:off x="1557338" y="3219079"/>
            <a:ext cx="0" cy="396000"/>
          </a:xfrm>
          <a:prstGeom prst="line">
            <a:avLst/>
          </a:prstGeom>
          <a:noFill/>
          <a:ln w="9525">
            <a:solidFill>
              <a:schemeClr val="tx1"/>
            </a:solidFill>
            <a:round/>
            <a:headEnd/>
            <a:tailEnd/>
          </a:ln>
        </p:spPr>
        <p:txBody>
          <a:bodyPr>
            <a:spAutoFit/>
          </a:bodyPr>
          <a:lstStyle/>
          <a:p>
            <a:endParaRPr lang="es-MX"/>
          </a:p>
        </p:txBody>
      </p:sp>
      <p:sp>
        <p:nvSpPr>
          <p:cNvPr id="9220" name="Line 66"/>
          <p:cNvSpPr>
            <a:spLocks noChangeShapeType="1"/>
          </p:cNvSpPr>
          <p:nvPr/>
        </p:nvSpPr>
        <p:spPr bwMode="auto">
          <a:xfrm>
            <a:off x="5909018" y="4377705"/>
            <a:ext cx="0" cy="1584000"/>
          </a:xfrm>
          <a:prstGeom prst="line">
            <a:avLst/>
          </a:prstGeom>
          <a:noFill/>
          <a:ln w="9525">
            <a:solidFill>
              <a:schemeClr val="tx1"/>
            </a:solidFill>
            <a:round/>
            <a:headEnd/>
            <a:tailEnd/>
          </a:ln>
        </p:spPr>
        <p:txBody>
          <a:bodyPr>
            <a:spAutoFit/>
          </a:bodyPr>
          <a:lstStyle/>
          <a:p>
            <a:endParaRPr lang="es-MX"/>
          </a:p>
        </p:txBody>
      </p:sp>
      <p:sp>
        <p:nvSpPr>
          <p:cNvPr id="9222" name="Line 62"/>
          <p:cNvSpPr>
            <a:spLocks noChangeShapeType="1"/>
          </p:cNvSpPr>
          <p:nvPr/>
        </p:nvSpPr>
        <p:spPr bwMode="auto">
          <a:xfrm>
            <a:off x="1595185" y="2612669"/>
            <a:ext cx="3168000" cy="0"/>
          </a:xfrm>
          <a:prstGeom prst="line">
            <a:avLst/>
          </a:prstGeom>
          <a:noFill/>
          <a:ln w="9525">
            <a:solidFill>
              <a:schemeClr val="tx1"/>
            </a:solidFill>
            <a:round/>
            <a:headEnd/>
            <a:tailEnd/>
          </a:ln>
        </p:spPr>
        <p:txBody>
          <a:bodyPr>
            <a:spAutoFit/>
          </a:bodyPr>
          <a:lstStyle/>
          <a:p>
            <a:endParaRPr lang="es-MX"/>
          </a:p>
        </p:txBody>
      </p:sp>
      <p:sp>
        <p:nvSpPr>
          <p:cNvPr id="9224" name="Text Box 2"/>
          <p:cNvSpPr txBox="1">
            <a:spLocks noChangeArrowheads="1"/>
          </p:cNvSpPr>
          <p:nvPr/>
        </p:nvSpPr>
        <p:spPr bwMode="auto">
          <a:xfrm>
            <a:off x="0" y="0"/>
            <a:ext cx="3962400" cy="396875"/>
          </a:xfrm>
          <a:prstGeom prst="rect">
            <a:avLst/>
          </a:prstGeom>
          <a:noFill/>
          <a:ln w="9525">
            <a:noFill/>
            <a:miter lim="800000"/>
            <a:headEnd/>
            <a:tailEnd/>
          </a:ln>
        </p:spPr>
        <p:txBody>
          <a:bodyPr>
            <a:spAutoFit/>
          </a:bodyPr>
          <a:lstStyle/>
          <a:p>
            <a:pPr algn="just" eaLnBrk="0" hangingPunct="0">
              <a:spcBef>
                <a:spcPct val="50000"/>
              </a:spcBef>
            </a:pPr>
            <a:r>
              <a:rPr lang="es-ES_tradnl" sz="2000" i="1"/>
              <a:t>ORGANIGRAMA</a:t>
            </a:r>
          </a:p>
        </p:txBody>
      </p:sp>
      <p:sp>
        <p:nvSpPr>
          <p:cNvPr id="9225" name="Line 3"/>
          <p:cNvSpPr>
            <a:spLocks noChangeShapeType="1"/>
          </p:cNvSpPr>
          <p:nvPr/>
        </p:nvSpPr>
        <p:spPr bwMode="auto">
          <a:xfrm>
            <a:off x="0" y="500063"/>
            <a:ext cx="6858000" cy="0"/>
          </a:xfrm>
          <a:prstGeom prst="line">
            <a:avLst/>
          </a:prstGeom>
          <a:noFill/>
          <a:ln w="38100">
            <a:solidFill>
              <a:schemeClr val="tx1"/>
            </a:solidFill>
            <a:round/>
            <a:headEnd/>
            <a:tailEnd/>
          </a:ln>
        </p:spPr>
        <p:txBody>
          <a:bodyPr wrap="none" anchor="ctr"/>
          <a:lstStyle/>
          <a:p>
            <a:endParaRPr lang="es-MX"/>
          </a:p>
        </p:txBody>
      </p:sp>
      <p:sp>
        <p:nvSpPr>
          <p:cNvPr id="9226" name="Text Box 4"/>
          <p:cNvSpPr txBox="1">
            <a:spLocks noChangeArrowheads="1"/>
          </p:cNvSpPr>
          <p:nvPr/>
        </p:nvSpPr>
        <p:spPr bwMode="auto">
          <a:xfrm>
            <a:off x="1390650" y="801688"/>
            <a:ext cx="4038600" cy="457200"/>
          </a:xfrm>
          <a:prstGeom prst="rect">
            <a:avLst/>
          </a:prstGeom>
          <a:noFill/>
          <a:ln w="9525">
            <a:noFill/>
            <a:miter lim="800000"/>
            <a:headEnd/>
            <a:tailEnd/>
          </a:ln>
        </p:spPr>
        <p:txBody>
          <a:bodyPr lIns="91426" tIns="45712" rIns="91426" bIns="45712">
            <a:spAutoFit/>
          </a:bodyPr>
          <a:lstStyle/>
          <a:p>
            <a:pPr algn="ctr" eaLnBrk="0" hangingPunct="0"/>
            <a:r>
              <a:rPr lang="en-US" i="1"/>
              <a:t>DIRECCIÓN GENERAL DEL MUSEO LABERINTO </a:t>
            </a:r>
          </a:p>
          <a:p>
            <a:pPr algn="ctr" eaLnBrk="0" hangingPunct="0"/>
            <a:r>
              <a:rPr lang="en-US" i="1"/>
              <a:t>DE LAS CIENCIAS Y LAS ARTES</a:t>
            </a:r>
          </a:p>
        </p:txBody>
      </p:sp>
      <p:sp>
        <p:nvSpPr>
          <p:cNvPr id="9227" name="Text Box 18"/>
          <p:cNvSpPr txBox="1">
            <a:spLocks noChangeArrowheads="1"/>
          </p:cNvSpPr>
          <p:nvPr/>
        </p:nvSpPr>
        <p:spPr bwMode="auto">
          <a:xfrm>
            <a:off x="3997325" y="8243888"/>
            <a:ext cx="2786063" cy="701675"/>
          </a:xfrm>
          <a:prstGeom prst="rect">
            <a:avLst/>
          </a:prstGeom>
          <a:noFill/>
          <a:ln w="9525">
            <a:noFill/>
            <a:miter lim="800000"/>
            <a:headEnd/>
            <a:tailEnd/>
          </a:ln>
        </p:spPr>
        <p:txBody>
          <a:bodyPr>
            <a:spAutoFit/>
          </a:bodyPr>
          <a:lstStyle/>
          <a:p>
            <a:pPr algn="just" defTabSz="817563" eaLnBrk="0" hangingPunct="0">
              <a:lnSpc>
                <a:spcPct val="110000"/>
              </a:lnSpc>
            </a:pPr>
            <a:r>
              <a:rPr lang="es-MX" sz="600" b="0"/>
              <a:t>La C. </a:t>
            </a:r>
            <a:r>
              <a:rPr lang="es-MX" sz="600" u="sng"/>
              <a:t>Gisela Edith Caro Zumaya</a:t>
            </a:r>
            <a:r>
              <a:rPr lang="es-MX" sz="600" b="0"/>
              <a:t>, titular administrativo del </a:t>
            </a:r>
            <a:r>
              <a:rPr lang="es-MX" sz="600" u="sng"/>
              <a:t>Museo Laberinto de las Ciencias y las Artes</a:t>
            </a:r>
            <a:r>
              <a:rPr lang="es-MX" sz="600" b="0"/>
              <a:t>, certifica que el presente organigrama refleja el personal, así como los puestos y nombramientos que integran la estructura vigente al mes de </a:t>
            </a:r>
            <a:r>
              <a:rPr lang="es-MX" sz="600"/>
              <a:t>Mayo del año 2017</a:t>
            </a:r>
            <a:r>
              <a:rPr lang="es-MX" sz="600" b="0"/>
              <a:t>.</a:t>
            </a:r>
          </a:p>
          <a:p>
            <a:pPr algn="just" defTabSz="817563" eaLnBrk="0" hangingPunct="0">
              <a:lnSpc>
                <a:spcPct val="110000"/>
              </a:lnSpc>
              <a:buFontTx/>
              <a:buChar char="•"/>
            </a:pPr>
            <a:endParaRPr lang="es-MX" sz="600" b="0"/>
          </a:p>
          <a:p>
            <a:pPr algn="just" defTabSz="817563" eaLnBrk="0" hangingPunct="0">
              <a:lnSpc>
                <a:spcPct val="110000"/>
              </a:lnSpc>
            </a:pPr>
            <a:r>
              <a:rPr lang="es-MX" sz="600" b="0"/>
              <a:t>Firma:________________________</a:t>
            </a:r>
          </a:p>
        </p:txBody>
      </p:sp>
      <p:sp>
        <p:nvSpPr>
          <p:cNvPr id="9228" name="Text Box 71"/>
          <p:cNvSpPr txBox="1">
            <a:spLocks noChangeArrowheads="1"/>
          </p:cNvSpPr>
          <p:nvPr/>
        </p:nvSpPr>
        <p:spPr bwMode="auto">
          <a:xfrm>
            <a:off x="1125538" y="8412163"/>
            <a:ext cx="1673225" cy="307975"/>
          </a:xfrm>
          <a:prstGeom prst="rect">
            <a:avLst/>
          </a:prstGeom>
          <a:noFill/>
          <a:ln w="9525">
            <a:noFill/>
            <a:miter lim="800000"/>
            <a:headEnd/>
            <a:tailEnd/>
          </a:ln>
        </p:spPr>
        <p:txBody>
          <a:bodyPr>
            <a:spAutoFit/>
          </a:bodyPr>
          <a:lstStyle/>
          <a:p>
            <a:endParaRPr lang="es-MX" sz="700" dirty="0">
              <a:solidFill>
                <a:schemeClr val="accent1"/>
              </a:solidFill>
            </a:endParaRPr>
          </a:p>
          <a:p>
            <a:r>
              <a:rPr lang="es-MX" sz="700" dirty="0" smtClean="0"/>
              <a:t>8  </a:t>
            </a:r>
            <a:r>
              <a:rPr lang="es-MX" sz="700" dirty="0"/>
              <a:t>TOTAL DE PLAZAS</a:t>
            </a:r>
            <a:endParaRPr lang="es-ES" sz="700" dirty="0"/>
          </a:p>
        </p:txBody>
      </p:sp>
      <p:cxnSp>
        <p:nvCxnSpPr>
          <p:cNvPr id="54" name="53 Conector recto"/>
          <p:cNvCxnSpPr/>
          <p:nvPr/>
        </p:nvCxnSpPr>
        <p:spPr bwMode="auto">
          <a:xfrm rot="16200000" flipH="1">
            <a:off x="3362329" y="1419874"/>
            <a:ext cx="1588" cy="3600000"/>
          </a:xfrm>
          <a:prstGeom prst="line">
            <a:avLst/>
          </a:prstGeom>
          <a:ln>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9232" name="Line 57"/>
          <p:cNvSpPr>
            <a:spLocks noChangeShapeType="1"/>
          </p:cNvSpPr>
          <p:nvPr/>
        </p:nvSpPr>
        <p:spPr bwMode="auto">
          <a:xfrm>
            <a:off x="3384550" y="1919630"/>
            <a:ext cx="0" cy="1296000"/>
          </a:xfrm>
          <a:prstGeom prst="line">
            <a:avLst/>
          </a:prstGeom>
          <a:noFill/>
          <a:ln w="9525">
            <a:solidFill>
              <a:schemeClr val="tx1"/>
            </a:solidFill>
            <a:round/>
            <a:headEnd/>
            <a:tailEnd/>
          </a:ln>
        </p:spPr>
        <p:txBody>
          <a:bodyPr/>
          <a:lstStyle/>
          <a:p>
            <a:endParaRPr lang="es-MX"/>
          </a:p>
        </p:txBody>
      </p:sp>
      <p:sp>
        <p:nvSpPr>
          <p:cNvPr id="9259" name="Rectangle 43"/>
          <p:cNvSpPr>
            <a:spLocks noChangeArrowheads="1"/>
          </p:cNvSpPr>
          <p:nvPr/>
        </p:nvSpPr>
        <p:spPr bwMode="auto">
          <a:xfrm>
            <a:off x="2663825" y="1500188"/>
            <a:ext cx="1404000" cy="540000"/>
          </a:xfrm>
          <a:prstGeom prst="rect">
            <a:avLst/>
          </a:prstGeom>
          <a:solidFill>
            <a:schemeClr val="bg1"/>
          </a:solidFill>
          <a:ln w="6350"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buFontTx/>
              <a:buChar char="•"/>
              <a:defRPr/>
            </a:pPr>
            <a:endParaRPr lang="es-MX" sz="800">
              <a:cs typeface="+mn-cs"/>
            </a:endParaRPr>
          </a:p>
        </p:txBody>
      </p:sp>
      <p:sp>
        <p:nvSpPr>
          <p:cNvPr id="9237" name="Text Box 51"/>
          <p:cNvSpPr txBox="1">
            <a:spLocks noChangeArrowheads="1"/>
          </p:cNvSpPr>
          <p:nvPr/>
        </p:nvSpPr>
        <p:spPr bwMode="auto">
          <a:xfrm>
            <a:off x="2679700" y="1519238"/>
            <a:ext cx="1370013" cy="215900"/>
          </a:xfrm>
          <a:prstGeom prst="rect">
            <a:avLst/>
          </a:prstGeom>
          <a:noFill/>
          <a:ln w="6350">
            <a:noFill/>
            <a:prstDash val="lgDashDotDot"/>
            <a:miter lim="800000"/>
            <a:headEnd/>
            <a:tailEnd/>
          </a:ln>
        </p:spPr>
        <p:txBody>
          <a:bodyPr lIns="91426" tIns="45712" rIns="91426" bIns="45712"/>
          <a:lstStyle/>
          <a:p>
            <a:pPr algn="ctr" eaLnBrk="0" hangingPunct="0"/>
            <a:r>
              <a:rPr lang="es-MX" sz="800">
                <a:solidFill>
                  <a:srgbClr val="000000"/>
                </a:solidFill>
              </a:rPr>
              <a:t>Dirección General</a:t>
            </a:r>
            <a:endParaRPr lang="es-MX" sz="800" b="0">
              <a:solidFill>
                <a:srgbClr val="000000"/>
              </a:solidFill>
            </a:endParaRPr>
          </a:p>
        </p:txBody>
      </p:sp>
      <p:sp>
        <p:nvSpPr>
          <p:cNvPr id="9238" name="Text Box 41"/>
          <p:cNvSpPr txBox="1">
            <a:spLocks noChangeArrowheads="1"/>
          </p:cNvSpPr>
          <p:nvPr/>
        </p:nvSpPr>
        <p:spPr bwMode="auto">
          <a:xfrm>
            <a:off x="2916238" y="1708150"/>
            <a:ext cx="990600" cy="336550"/>
          </a:xfrm>
          <a:prstGeom prst="rect">
            <a:avLst/>
          </a:prstGeom>
          <a:noFill/>
          <a:ln w="9525" algn="ctr">
            <a:noFill/>
            <a:miter lim="800000"/>
            <a:headEnd/>
            <a:tailEnd/>
          </a:ln>
        </p:spPr>
        <p:txBody>
          <a:bodyPr wrap="none">
            <a:spAutoFit/>
          </a:bodyPr>
          <a:lstStyle/>
          <a:p>
            <a:pPr algn="just" eaLnBrk="0" hangingPunct="0"/>
            <a:r>
              <a:rPr lang="es-MX" sz="800" b="0">
                <a:solidFill>
                  <a:srgbClr val="000000"/>
                </a:solidFill>
              </a:rPr>
              <a:t>María del Refugio</a:t>
            </a:r>
          </a:p>
          <a:p>
            <a:pPr algn="just" eaLnBrk="0" hangingPunct="0"/>
            <a:r>
              <a:rPr lang="es-MX" sz="800" b="0">
                <a:solidFill>
                  <a:srgbClr val="000000"/>
                </a:solidFill>
              </a:rPr>
              <a:t>González Flores</a:t>
            </a:r>
          </a:p>
        </p:txBody>
      </p:sp>
      <p:sp>
        <p:nvSpPr>
          <p:cNvPr id="9239" name="Line 42"/>
          <p:cNvSpPr>
            <a:spLocks noChangeShapeType="1"/>
          </p:cNvSpPr>
          <p:nvPr/>
        </p:nvSpPr>
        <p:spPr bwMode="auto">
          <a:xfrm>
            <a:off x="2667000" y="1776413"/>
            <a:ext cx="1423988" cy="0"/>
          </a:xfrm>
          <a:prstGeom prst="line">
            <a:avLst/>
          </a:prstGeom>
          <a:noFill/>
          <a:ln w="9525">
            <a:solidFill>
              <a:schemeClr val="accent5">
                <a:lumMod val="50000"/>
              </a:schemeClr>
            </a:solidFill>
            <a:prstDash val="lgDashDotDot"/>
            <a:round/>
            <a:headEnd/>
            <a:tailEnd/>
          </a:ln>
        </p:spPr>
        <p:txBody>
          <a:bodyPr>
            <a:spAutoFit/>
          </a:bodyPr>
          <a:lstStyle/>
          <a:p>
            <a:pPr>
              <a:defRPr/>
            </a:pPr>
            <a:endParaRPr lang="es-MX"/>
          </a:p>
        </p:txBody>
      </p:sp>
      <p:sp>
        <p:nvSpPr>
          <p:cNvPr id="9268" name="Rectangle 52"/>
          <p:cNvSpPr>
            <a:spLocks noChangeArrowheads="1"/>
          </p:cNvSpPr>
          <p:nvPr/>
        </p:nvSpPr>
        <p:spPr bwMode="auto">
          <a:xfrm>
            <a:off x="5249675" y="5584988"/>
            <a:ext cx="1404000" cy="540000"/>
          </a:xfrm>
          <a:prstGeom prst="rect">
            <a:avLst/>
          </a:prstGeom>
          <a:solidFill>
            <a:schemeClr val="bg1"/>
          </a:solidFill>
          <a:ln w="6350"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MX" sz="800" dirty="0">
                <a:cs typeface="+mn-cs"/>
              </a:rPr>
              <a:t>Auxiliar de diseño</a:t>
            </a:r>
          </a:p>
        </p:txBody>
      </p:sp>
      <p:sp>
        <p:nvSpPr>
          <p:cNvPr id="9272" name="Rectangle 56"/>
          <p:cNvSpPr>
            <a:spLocks noChangeArrowheads="1"/>
          </p:cNvSpPr>
          <p:nvPr/>
        </p:nvSpPr>
        <p:spPr bwMode="auto">
          <a:xfrm>
            <a:off x="830263" y="3443450"/>
            <a:ext cx="1404000" cy="540000"/>
          </a:xfrm>
          <a:prstGeom prst="rect">
            <a:avLst/>
          </a:prstGeom>
          <a:solidFill>
            <a:schemeClr val="bg1"/>
          </a:solidFill>
          <a:ln w="6350" algn="ctr">
            <a:solidFill>
              <a:schemeClr val="accent1"/>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buFontTx/>
              <a:buChar char="•"/>
              <a:defRPr/>
            </a:pPr>
            <a:endParaRPr lang="es-MX" sz="800">
              <a:cs typeface="+mn-cs"/>
            </a:endParaRPr>
          </a:p>
        </p:txBody>
      </p:sp>
      <p:sp>
        <p:nvSpPr>
          <p:cNvPr id="9254" name="Rectangle 42"/>
          <p:cNvSpPr>
            <a:spLocks noChangeArrowheads="1"/>
          </p:cNvSpPr>
          <p:nvPr/>
        </p:nvSpPr>
        <p:spPr bwMode="auto">
          <a:xfrm>
            <a:off x="895350" y="3572038"/>
            <a:ext cx="1292225" cy="277812"/>
          </a:xfrm>
          <a:prstGeom prst="rect">
            <a:avLst/>
          </a:prstGeom>
          <a:noFill/>
          <a:ln w="9525" algn="ctr">
            <a:noFill/>
            <a:prstDash val="lgDashDotDot"/>
            <a:miter lim="800000"/>
            <a:headEnd/>
            <a:tailEnd/>
          </a:ln>
        </p:spPr>
        <p:txBody>
          <a:bodyPr anchor="ctr"/>
          <a:lstStyle/>
          <a:p>
            <a:pPr algn="just" eaLnBrk="0" hangingPunct="0">
              <a:buFontTx/>
              <a:buChar char="•"/>
            </a:pPr>
            <a:endParaRPr lang="es-MX" sz="800" b="0"/>
          </a:p>
          <a:p>
            <a:pPr algn="ctr" eaLnBrk="0" hangingPunct="0"/>
            <a:r>
              <a:rPr lang="es-MX" sz="800"/>
              <a:t>Subdirección de Vinculación</a:t>
            </a:r>
          </a:p>
          <a:p>
            <a:pPr algn="just" eaLnBrk="0" hangingPunct="0">
              <a:buFontTx/>
              <a:buChar char="•"/>
            </a:pPr>
            <a:endParaRPr lang="es-ES" sz="800" b="0"/>
          </a:p>
        </p:txBody>
      </p:sp>
      <p:sp>
        <p:nvSpPr>
          <p:cNvPr id="9274" name="Rectangle 58"/>
          <p:cNvSpPr>
            <a:spLocks noChangeArrowheads="1"/>
          </p:cNvSpPr>
          <p:nvPr/>
        </p:nvSpPr>
        <p:spPr bwMode="auto">
          <a:xfrm>
            <a:off x="4471988" y="3446625"/>
            <a:ext cx="1404000" cy="540000"/>
          </a:xfrm>
          <a:prstGeom prst="rect">
            <a:avLst/>
          </a:prstGeom>
          <a:solidFill>
            <a:schemeClr val="bg1"/>
          </a:solidFill>
          <a:ln w="6350"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buFontTx/>
              <a:buChar char="•"/>
              <a:defRPr/>
            </a:pPr>
            <a:endParaRPr lang="es-MX" sz="800">
              <a:cs typeface="+mn-cs"/>
            </a:endParaRPr>
          </a:p>
        </p:txBody>
      </p:sp>
      <p:sp>
        <p:nvSpPr>
          <p:cNvPr id="9276" name="Rectangle 60"/>
          <p:cNvSpPr>
            <a:spLocks noChangeArrowheads="1"/>
          </p:cNvSpPr>
          <p:nvPr/>
        </p:nvSpPr>
        <p:spPr bwMode="auto">
          <a:xfrm>
            <a:off x="3570288" y="4972775"/>
            <a:ext cx="1404000" cy="540000"/>
          </a:xfrm>
          <a:prstGeom prst="rect">
            <a:avLst/>
          </a:prstGeom>
          <a:solidFill>
            <a:schemeClr val="bg1"/>
          </a:solidFill>
          <a:ln w="6350"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buFontTx/>
              <a:buChar char="•"/>
              <a:defRPr/>
            </a:pPr>
            <a:endParaRPr lang="es-MX" sz="800">
              <a:cs typeface="+mn-cs"/>
            </a:endParaRPr>
          </a:p>
        </p:txBody>
      </p:sp>
      <p:sp>
        <p:nvSpPr>
          <p:cNvPr id="9257" name="Text Box 39"/>
          <p:cNvSpPr txBox="1">
            <a:spLocks noChangeArrowheads="1"/>
          </p:cNvSpPr>
          <p:nvPr/>
        </p:nvSpPr>
        <p:spPr bwMode="auto">
          <a:xfrm>
            <a:off x="4497388" y="3510125"/>
            <a:ext cx="1378600" cy="339725"/>
          </a:xfrm>
          <a:prstGeom prst="rect">
            <a:avLst/>
          </a:prstGeom>
          <a:noFill/>
          <a:ln w="9525" algn="ctr">
            <a:noFill/>
            <a:miter lim="800000"/>
            <a:headEnd/>
            <a:tailEnd/>
          </a:ln>
        </p:spPr>
        <p:txBody>
          <a:bodyPr/>
          <a:lstStyle/>
          <a:p>
            <a:pPr algn="ctr" eaLnBrk="0" hangingPunct="0"/>
            <a:r>
              <a:rPr lang="es-MX" sz="800" dirty="0"/>
              <a:t>Subdirección de Publicidad</a:t>
            </a:r>
          </a:p>
        </p:txBody>
      </p:sp>
      <p:sp>
        <p:nvSpPr>
          <p:cNvPr id="9258" name="Text Box 39"/>
          <p:cNvSpPr txBox="1">
            <a:spLocks noChangeArrowheads="1"/>
          </p:cNvSpPr>
          <p:nvPr/>
        </p:nvSpPr>
        <p:spPr bwMode="auto">
          <a:xfrm>
            <a:off x="3632418" y="5064724"/>
            <a:ext cx="1263650" cy="379133"/>
          </a:xfrm>
          <a:prstGeom prst="rect">
            <a:avLst/>
          </a:prstGeom>
          <a:noFill/>
          <a:ln w="9525" algn="ctr">
            <a:noFill/>
            <a:miter lim="800000"/>
            <a:headEnd/>
            <a:tailEnd/>
          </a:ln>
        </p:spPr>
        <p:txBody>
          <a:bodyPr/>
          <a:lstStyle/>
          <a:p>
            <a:pPr algn="ctr" eaLnBrk="0" hangingPunct="0"/>
            <a:r>
              <a:rPr lang="es-MX" sz="800" dirty="0"/>
              <a:t>Supervisión de Medios</a:t>
            </a:r>
          </a:p>
        </p:txBody>
      </p:sp>
      <p:sp>
        <p:nvSpPr>
          <p:cNvPr id="2" name="Text Box 39"/>
          <p:cNvSpPr txBox="1">
            <a:spLocks noChangeArrowheads="1"/>
          </p:cNvSpPr>
          <p:nvPr/>
        </p:nvSpPr>
        <p:spPr bwMode="auto">
          <a:xfrm>
            <a:off x="5359400" y="4643600"/>
            <a:ext cx="1262063" cy="198438"/>
          </a:xfrm>
          <a:prstGeom prst="rect">
            <a:avLst/>
          </a:prstGeom>
          <a:noFill/>
          <a:ln w="9525" algn="ctr">
            <a:noFill/>
            <a:miter lim="800000"/>
            <a:headEnd/>
            <a:tailEnd/>
          </a:ln>
        </p:spPr>
        <p:txBody>
          <a:bodyPr/>
          <a:lstStyle/>
          <a:p>
            <a:pPr algn="ctr" eaLnBrk="0" hangingPunct="0"/>
            <a:r>
              <a:rPr lang="es-MX" sz="800"/>
              <a:t>Diseñador</a:t>
            </a:r>
          </a:p>
        </p:txBody>
      </p:sp>
      <p:sp>
        <p:nvSpPr>
          <p:cNvPr id="46" name="Rectangle 60"/>
          <p:cNvSpPr>
            <a:spLocks noChangeArrowheads="1"/>
          </p:cNvSpPr>
          <p:nvPr/>
        </p:nvSpPr>
        <p:spPr bwMode="auto">
          <a:xfrm>
            <a:off x="4462265" y="2339619"/>
            <a:ext cx="1404000" cy="540000"/>
          </a:xfrm>
          <a:prstGeom prst="rect">
            <a:avLst/>
          </a:prstGeom>
          <a:solidFill>
            <a:schemeClr val="bg1"/>
          </a:solidFill>
          <a:ln w="6350"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buFontTx/>
              <a:buChar char="•"/>
              <a:defRPr/>
            </a:pPr>
            <a:endParaRPr lang="es-MX" sz="800">
              <a:cs typeface="+mn-cs"/>
            </a:endParaRPr>
          </a:p>
        </p:txBody>
      </p:sp>
      <p:sp>
        <p:nvSpPr>
          <p:cNvPr id="9261" name="Text Box 39"/>
          <p:cNvSpPr txBox="1">
            <a:spLocks noChangeArrowheads="1"/>
          </p:cNvSpPr>
          <p:nvPr/>
        </p:nvSpPr>
        <p:spPr bwMode="auto">
          <a:xfrm>
            <a:off x="4559103" y="2444394"/>
            <a:ext cx="1262062" cy="214313"/>
          </a:xfrm>
          <a:prstGeom prst="rect">
            <a:avLst/>
          </a:prstGeom>
          <a:noFill/>
          <a:ln w="9525" algn="ctr">
            <a:noFill/>
            <a:miter lim="800000"/>
            <a:headEnd/>
            <a:tailEnd/>
          </a:ln>
        </p:spPr>
        <p:txBody>
          <a:bodyPr/>
          <a:lstStyle/>
          <a:p>
            <a:pPr algn="ctr" eaLnBrk="0" hangingPunct="0"/>
            <a:r>
              <a:rPr lang="es-MX" sz="800"/>
              <a:t>Unidad de Transparencia</a:t>
            </a:r>
          </a:p>
          <a:p>
            <a:pPr algn="ctr" eaLnBrk="0" hangingPunct="0"/>
            <a:endParaRPr lang="es-MX" sz="800"/>
          </a:p>
        </p:txBody>
      </p:sp>
      <p:sp>
        <p:nvSpPr>
          <p:cNvPr id="64" name="Rectangle 58"/>
          <p:cNvSpPr>
            <a:spLocks noChangeArrowheads="1"/>
          </p:cNvSpPr>
          <p:nvPr/>
        </p:nvSpPr>
        <p:spPr bwMode="auto">
          <a:xfrm>
            <a:off x="855338" y="2339619"/>
            <a:ext cx="1404000" cy="540000"/>
          </a:xfrm>
          <a:prstGeom prst="rect">
            <a:avLst/>
          </a:prstGeom>
          <a:solidFill>
            <a:schemeClr val="bg1"/>
          </a:solidFill>
          <a:ln w="6350"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MX" sz="800" dirty="0">
                <a:cs typeface="+mn-cs"/>
              </a:rPr>
              <a:t>Asistente de dirección</a:t>
            </a:r>
          </a:p>
        </p:txBody>
      </p:sp>
      <p:sp>
        <p:nvSpPr>
          <p:cNvPr id="69" name="Rectangle 52"/>
          <p:cNvSpPr>
            <a:spLocks noChangeArrowheads="1"/>
          </p:cNvSpPr>
          <p:nvPr/>
        </p:nvSpPr>
        <p:spPr bwMode="auto">
          <a:xfrm>
            <a:off x="5246688" y="4621375"/>
            <a:ext cx="1404000" cy="540000"/>
          </a:xfrm>
          <a:prstGeom prst="rect">
            <a:avLst/>
          </a:prstGeom>
          <a:solidFill>
            <a:schemeClr val="bg1"/>
          </a:solidFill>
          <a:ln w="6350"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MX" sz="800" dirty="0">
                <a:cs typeface="+mn-cs"/>
              </a:rPr>
              <a:t>Diseñador</a:t>
            </a:r>
          </a:p>
        </p:txBody>
      </p:sp>
      <p:cxnSp>
        <p:nvCxnSpPr>
          <p:cNvPr id="49" name="48 Conector recto"/>
          <p:cNvCxnSpPr/>
          <p:nvPr/>
        </p:nvCxnSpPr>
        <p:spPr bwMode="auto">
          <a:xfrm>
            <a:off x="4286705" y="4376025"/>
            <a:ext cx="1620000" cy="1588"/>
          </a:xfrm>
          <a:prstGeom prst="line">
            <a:avLst/>
          </a:prstGeom>
          <a:noFill/>
          <a:ln w="9525" cap="flat" cmpd="sng" algn="ctr">
            <a:solidFill>
              <a:schemeClr val="tx1"/>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a:t>
            </a:r>
          </a:p>
        </p:txBody>
      </p:sp>
      <p:sp>
        <p:nvSpPr>
          <p:cNvPr id="1024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grpSp>
        <p:nvGrpSpPr>
          <p:cNvPr id="10244" name="Group 12"/>
          <p:cNvGrpSpPr>
            <a:grpSpLocks/>
          </p:cNvGrpSpPr>
          <p:nvPr/>
        </p:nvGrpSpPr>
        <p:grpSpPr bwMode="auto">
          <a:xfrm>
            <a:off x="1501775" y="8367713"/>
            <a:ext cx="5295900" cy="608012"/>
            <a:chOff x="967" y="5314"/>
            <a:chExt cx="3336" cy="343"/>
          </a:xfrm>
        </p:grpSpPr>
        <p:sp>
          <p:nvSpPr>
            <p:cNvPr id="10246" name="Rectangle 4"/>
            <p:cNvSpPr>
              <a:spLocks noChangeArrowheads="1"/>
            </p:cNvSpPr>
            <p:nvPr/>
          </p:nvSpPr>
          <p:spPr bwMode="auto">
            <a:xfrm>
              <a:off x="986" y="5314"/>
              <a:ext cx="3246" cy="338"/>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10247" name="Text Box 5"/>
            <p:cNvSpPr txBox="1">
              <a:spLocks noChangeArrowheads="1"/>
            </p:cNvSpPr>
            <p:nvPr/>
          </p:nvSpPr>
          <p:spPr bwMode="auto">
            <a:xfrm>
              <a:off x="969" y="5331"/>
              <a:ext cx="1712" cy="135"/>
            </a:xfrm>
            <a:prstGeom prst="rect">
              <a:avLst/>
            </a:prstGeom>
            <a:noFill/>
            <a:ln w="9525">
              <a:noFill/>
              <a:miter lim="800000"/>
              <a:headEnd/>
              <a:tailEnd/>
            </a:ln>
          </p:spPr>
          <p:txBody>
            <a:bodyPr>
              <a:spAutoFit/>
            </a:bodyPr>
            <a:lstStyle/>
            <a:p>
              <a:pPr algn="ctr" eaLnBrk="0" hangingPunct="0">
                <a:lnSpc>
                  <a:spcPct val="80000"/>
                </a:lnSpc>
              </a:pPr>
              <a:r>
                <a:rPr lang="es-MX"/>
                <a:t>Responsable</a:t>
              </a:r>
              <a:endParaRPr lang="es-ES"/>
            </a:p>
          </p:txBody>
        </p:sp>
        <p:sp>
          <p:nvSpPr>
            <p:cNvPr id="10248" name="Line 6"/>
            <p:cNvSpPr>
              <a:spLocks noChangeShapeType="1"/>
            </p:cNvSpPr>
            <p:nvPr/>
          </p:nvSpPr>
          <p:spPr bwMode="auto">
            <a:xfrm>
              <a:off x="986" y="5466"/>
              <a:ext cx="3246" cy="2"/>
            </a:xfrm>
            <a:prstGeom prst="line">
              <a:avLst/>
            </a:prstGeom>
            <a:noFill/>
            <a:ln w="9525">
              <a:solidFill>
                <a:schemeClr val="tx1"/>
              </a:solidFill>
              <a:miter lim="800000"/>
              <a:headEnd/>
              <a:tailEnd/>
            </a:ln>
          </p:spPr>
          <p:txBody>
            <a:bodyPr wrap="none"/>
            <a:lstStyle/>
            <a:p>
              <a:endParaRPr lang="es-MX"/>
            </a:p>
          </p:txBody>
        </p:sp>
        <p:sp>
          <p:nvSpPr>
            <p:cNvPr id="10249" name="Text Box 7"/>
            <p:cNvSpPr txBox="1">
              <a:spLocks noChangeArrowheads="1"/>
            </p:cNvSpPr>
            <p:nvPr/>
          </p:nvSpPr>
          <p:spPr bwMode="auto">
            <a:xfrm>
              <a:off x="2877" y="5331"/>
              <a:ext cx="945" cy="135"/>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General</a:t>
              </a:r>
              <a:endParaRPr lang="es-ES" dirty="0"/>
            </a:p>
          </p:txBody>
        </p:sp>
        <p:sp>
          <p:nvSpPr>
            <p:cNvPr id="10250" name="Line 8"/>
            <p:cNvSpPr>
              <a:spLocks noChangeShapeType="1"/>
            </p:cNvSpPr>
            <p:nvPr/>
          </p:nvSpPr>
          <p:spPr bwMode="auto">
            <a:xfrm flipV="1">
              <a:off x="2674" y="5314"/>
              <a:ext cx="2" cy="336"/>
            </a:xfrm>
            <a:prstGeom prst="line">
              <a:avLst/>
            </a:prstGeom>
            <a:noFill/>
            <a:ln w="9525">
              <a:solidFill>
                <a:schemeClr val="tx1"/>
              </a:solidFill>
              <a:round/>
              <a:headEnd/>
              <a:tailEnd/>
            </a:ln>
          </p:spPr>
          <p:txBody>
            <a:bodyPr/>
            <a:lstStyle/>
            <a:p>
              <a:endParaRPr lang="es-MX"/>
            </a:p>
          </p:txBody>
        </p:sp>
        <p:sp>
          <p:nvSpPr>
            <p:cNvPr id="10251" name="Text Box 9"/>
            <p:cNvSpPr txBox="1">
              <a:spLocks noChangeArrowheads="1"/>
            </p:cNvSpPr>
            <p:nvPr/>
          </p:nvSpPr>
          <p:spPr bwMode="auto">
            <a:xfrm>
              <a:off x="967" y="5485"/>
              <a:ext cx="1712" cy="155"/>
            </a:xfrm>
            <a:prstGeom prst="rect">
              <a:avLst/>
            </a:prstGeom>
            <a:noFill/>
            <a:ln w="9525">
              <a:noFill/>
              <a:miter lim="800000"/>
              <a:headEnd/>
              <a:tailEnd/>
            </a:ln>
          </p:spPr>
          <p:txBody>
            <a:bodyPr>
              <a:spAutoFit/>
            </a:bodyPr>
            <a:lstStyle/>
            <a:p>
              <a:pPr algn="ctr" eaLnBrk="0" hangingPunct="0"/>
              <a:r>
                <a:rPr lang="en-US" b="0"/>
                <a:t>María del Refugio González Flores</a:t>
              </a:r>
            </a:p>
          </p:txBody>
        </p:sp>
        <p:sp>
          <p:nvSpPr>
            <p:cNvPr id="10252" name="Text Box 10"/>
            <p:cNvSpPr txBox="1">
              <a:spLocks noChangeArrowheads="1"/>
            </p:cNvSpPr>
            <p:nvPr/>
          </p:nvSpPr>
          <p:spPr bwMode="auto">
            <a:xfrm>
              <a:off x="2591" y="5522"/>
              <a:ext cx="1712" cy="135"/>
            </a:xfrm>
            <a:prstGeom prst="rect">
              <a:avLst/>
            </a:prstGeom>
            <a:noFill/>
            <a:ln w="9525">
              <a:noFill/>
              <a:miter lim="800000"/>
              <a:headEnd/>
              <a:tailEnd/>
            </a:ln>
          </p:spPr>
          <p:txBody>
            <a:bodyPr>
              <a:spAutoFit/>
            </a:bodyPr>
            <a:lstStyle/>
            <a:p>
              <a:pPr algn="ctr" eaLnBrk="0" hangingPunct="0">
                <a:lnSpc>
                  <a:spcPct val="80000"/>
                </a:lnSpc>
              </a:pPr>
              <a:r>
                <a:rPr lang="es-MX" b="0" dirty="0" smtClean="0"/>
                <a:t>María del Refugio González Flores</a:t>
              </a:r>
              <a:endParaRPr lang="es-ES" b="0" dirty="0"/>
            </a:p>
          </p:txBody>
        </p:sp>
      </p:grpSp>
      <p:sp>
        <p:nvSpPr>
          <p:cNvPr id="10245" name="Text Box 11"/>
          <p:cNvSpPr txBox="1">
            <a:spLocks noChangeArrowheads="1"/>
          </p:cNvSpPr>
          <p:nvPr/>
        </p:nvSpPr>
        <p:spPr bwMode="auto">
          <a:xfrm>
            <a:off x="1557338" y="1258888"/>
            <a:ext cx="5184775" cy="6818312"/>
          </a:xfrm>
          <a:prstGeom prst="rect">
            <a:avLst/>
          </a:prstGeom>
          <a:noFill/>
          <a:ln w="9525">
            <a:noFill/>
            <a:miter lim="800000"/>
            <a:headEnd/>
            <a:tailEnd/>
          </a:ln>
        </p:spPr>
        <p:txBody>
          <a:bodyPr>
            <a:spAutoFit/>
          </a:bodyPr>
          <a:lstStyle/>
          <a:p>
            <a:pPr marL="180975" indent="-180975" algn="ctr" eaLnBrk="0" hangingPunct="0"/>
            <a:r>
              <a:rPr lang="es-MX" i="1" dirty="0"/>
              <a:t>DIRECCIÓN GENERAL DEL MUSEO LABERINTO DE LAS CIENCIAS Y LAS ARTES</a:t>
            </a:r>
          </a:p>
          <a:p>
            <a:pPr marL="180975" indent="-180975" algn="just" eaLnBrk="0" hangingPunct="0"/>
            <a:endParaRPr lang="en-US" i="1" dirty="0"/>
          </a:p>
          <a:p>
            <a:pPr marL="180975" indent="-180975" algn="just" eaLnBrk="0" hangingPunct="0"/>
            <a:endParaRPr lang="en-US" i="1" dirty="0"/>
          </a:p>
          <a:p>
            <a:pPr marL="180975" indent="-180975" algn="just" eaLnBrk="0" hangingPunct="0"/>
            <a:r>
              <a:rPr lang="en-US" i="1" dirty="0"/>
              <a:t>OBJETIVO: </a:t>
            </a:r>
            <a:endParaRPr lang="en-US" b="0" dirty="0">
              <a:solidFill>
                <a:schemeClr val="accent2"/>
              </a:solidFill>
            </a:endParaRPr>
          </a:p>
          <a:p>
            <a:pPr marL="180975" indent="-180975" algn="just" eaLnBrk="0" hangingPunct="0"/>
            <a:endParaRPr lang="es-ES_tradnl" b="0" dirty="0">
              <a:solidFill>
                <a:schemeClr val="accent2"/>
              </a:solidFill>
            </a:endParaRPr>
          </a:p>
          <a:p>
            <a:pPr marL="180975" indent="-180975" algn="just" eaLnBrk="0" hangingPunct="0"/>
            <a:r>
              <a:rPr lang="es-ES_tradnl" b="0" dirty="0"/>
              <a:t>    Dirigir el Museo Laberinto de las Ciencias y las Artes, representarlo legalmente, definir la misión, visión y valores de la organización, así  como los objetivos que de ellos se deriven y las estrategias para  alcanzarlos; determinar los contenidos, objetivos y metas. Presentar a la Junta de Gobierno las iniciativas para el Museo y establecer comunicación con museos nacionales e internacionales con la finalidad de propiciar el intercambio y colaboración  en beneficio del mismo.</a:t>
            </a:r>
          </a:p>
          <a:p>
            <a:pPr marL="180975" indent="-180975" algn="just" eaLnBrk="0" hangingPunct="0"/>
            <a:endParaRPr lang="es-ES_tradnl" b="0" dirty="0"/>
          </a:p>
          <a:p>
            <a:pPr marL="180975" indent="-180975" algn="just" eaLnBrk="0" hangingPunct="0"/>
            <a:endParaRPr lang="en-US" i="1" dirty="0"/>
          </a:p>
          <a:p>
            <a:pPr marL="180975" indent="-180975" algn="just" eaLnBrk="0" hangingPunct="0"/>
            <a:endParaRPr lang="en-US" i="1" dirty="0"/>
          </a:p>
          <a:p>
            <a:pPr marL="180975" indent="-180975" algn="just" eaLnBrk="0" hangingPunct="0"/>
            <a:r>
              <a:rPr lang="en-US" i="1" dirty="0"/>
              <a:t>FUNCIONES:</a:t>
            </a:r>
          </a:p>
          <a:p>
            <a:pPr marL="180975" indent="-180975" algn="just" eaLnBrk="0" hangingPunct="0"/>
            <a:endParaRPr lang="en-US" sz="1000" i="1" dirty="0"/>
          </a:p>
          <a:p>
            <a:pPr marL="180975" indent="-180975" algn="just" eaLnBrk="0" hangingPunct="0">
              <a:lnSpc>
                <a:spcPct val="95000"/>
              </a:lnSpc>
              <a:buFont typeface="Wingdings" pitchFamily="2" charset="2"/>
              <a:buChar char="§"/>
            </a:pPr>
            <a:r>
              <a:rPr lang="es-MX" b="0" dirty="0"/>
              <a:t>Elaborar en coordinación con las direcciones que integran el Laberinto el programa y presupuesto anual.</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Garantizar la optimización de recursos y la diversificación de los contenidos. </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Propiciar la formación de nuevos públicos y el intercambio de experiencias entre la comunidad científica estatal, nacional e internacional a través de la organización de conferencias, talleres, residencias y programas académicos para profesionales y público en general.</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 Definir e implementar una estrategia de divulgación y promoción en medios  estatales y nacionales.</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Definir y evaluar la asignación de recursos para cada área según necesidades.</a:t>
            </a:r>
          </a:p>
          <a:p>
            <a:pPr marL="180975" indent="-180975" algn="just" eaLnBrk="0" hangingPunct="0">
              <a:buFont typeface="Wingdings" pitchFamily="2" charset="2"/>
              <a:buChar char="§"/>
            </a:pPr>
            <a:endParaRPr lang="es-MX" b="0" dirty="0"/>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endParaRPr lang="es-MX" b="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a:t>
            </a:r>
          </a:p>
        </p:txBody>
      </p:sp>
      <p:sp>
        <p:nvSpPr>
          <p:cNvPr id="1126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grpSp>
        <p:nvGrpSpPr>
          <p:cNvPr id="11268" name="Group 12"/>
          <p:cNvGrpSpPr>
            <a:grpSpLocks/>
          </p:cNvGrpSpPr>
          <p:nvPr/>
        </p:nvGrpSpPr>
        <p:grpSpPr bwMode="auto">
          <a:xfrm>
            <a:off x="1530350" y="8358188"/>
            <a:ext cx="5295900" cy="598487"/>
            <a:chOff x="967" y="5314"/>
            <a:chExt cx="3336" cy="338"/>
          </a:xfrm>
        </p:grpSpPr>
        <p:sp>
          <p:nvSpPr>
            <p:cNvPr id="11270" name="Rectangle 4"/>
            <p:cNvSpPr>
              <a:spLocks noChangeArrowheads="1"/>
            </p:cNvSpPr>
            <p:nvPr/>
          </p:nvSpPr>
          <p:spPr bwMode="auto">
            <a:xfrm>
              <a:off x="986" y="5314"/>
              <a:ext cx="3246" cy="338"/>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11271" name="Text Box 5"/>
            <p:cNvSpPr txBox="1">
              <a:spLocks noChangeArrowheads="1"/>
            </p:cNvSpPr>
            <p:nvPr/>
          </p:nvSpPr>
          <p:spPr bwMode="auto">
            <a:xfrm>
              <a:off x="969" y="5331"/>
              <a:ext cx="1712" cy="135"/>
            </a:xfrm>
            <a:prstGeom prst="rect">
              <a:avLst/>
            </a:prstGeom>
            <a:noFill/>
            <a:ln w="9525">
              <a:noFill/>
              <a:miter lim="800000"/>
              <a:headEnd/>
              <a:tailEnd/>
            </a:ln>
          </p:spPr>
          <p:txBody>
            <a:bodyPr>
              <a:spAutoFit/>
            </a:bodyPr>
            <a:lstStyle/>
            <a:p>
              <a:pPr algn="ctr" eaLnBrk="0" hangingPunct="0">
                <a:lnSpc>
                  <a:spcPct val="80000"/>
                </a:lnSpc>
              </a:pPr>
              <a:r>
                <a:rPr lang="es-MX"/>
                <a:t>Responsable</a:t>
              </a:r>
              <a:endParaRPr lang="es-ES"/>
            </a:p>
          </p:txBody>
        </p:sp>
        <p:sp>
          <p:nvSpPr>
            <p:cNvPr id="11272" name="Line 6"/>
            <p:cNvSpPr>
              <a:spLocks noChangeShapeType="1"/>
            </p:cNvSpPr>
            <p:nvPr/>
          </p:nvSpPr>
          <p:spPr bwMode="auto">
            <a:xfrm>
              <a:off x="986" y="5466"/>
              <a:ext cx="3246" cy="2"/>
            </a:xfrm>
            <a:prstGeom prst="line">
              <a:avLst/>
            </a:prstGeom>
            <a:noFill/>
            <a:ln w="9525">
              <a:solidFill>
                <a:schemeClr val="tx1"/>
              </a:solidFill>
              <a:miter lim="800000"/>
              <a:headEnd/>
              <a:tailEnd/>
            </a:ln>
          </p:spPr>
          <p:txBody>
            <a:bodyPr wrap="none"/>
            <a:lstStyle/>
            <a:p>
              <a:endParaRPr lang="es-MX"/>
            </a:p>
          </p:txBody>
        </p:sp>
        <p:sp>
          <p:nvSpPr>
            <p:cNvPr id="11273" name="Text Box 7"/>
            <p:cNvSpPr txBox="1">
              <a:spLocks noChangeArrowheads="1"/>
            </p:cNvSpPr>
            <p:nvPr/>
          </p:nvSpPr>
          <p:spPr bwMode="auto">
            <a:xfrm>
              <a:off x="2877" y="5331"/>
              <a:ext cx="945" cy="136"/>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General</a:t>
              </a:r>
              <a:endParaRPr lang="es-ES" dirty="0"/>
            </a:p>
          </p:txBody>
        </p:sp>
        <p:sp>
          <p:nvSpPr>
            <p:cNvPr id="11274" name="Line 8"/>
            <p:cNvSpPr>
              <a:spLocks noChangeShapeType="1"/>
            </p:cNvSpPr>
            <p:nvPr/>
          </p:nvSpPr>
          <p:spPr bwMode="auto">
            <a:xfrm flipV="1">
              <a:off x="2674" y="5314"/>
              <a:ext cx="2" cy="336"/>
            </a:xfrm>
            <a:prstGeom prst="line">
              <a:avLst/>
            </a:prstGeom>
            <a:noFill/>
            <a:ln w="9525">
              <a:solidFill>
                <a:schemeClr val="tx1"/>
              </a:solidFill>
              <a:round/>
              <a:headEnd/>
              <a:tailEnd/>
            </a:ln>
          </p:spPr>
          <p:txBody>
            <a:bodyPr/>
            <a:lstStyle/>
            <a:p>
              <a:endParaRPr lang="es-MX"/>
            </a:p>
          </p:txBody>
        </p:sp>
        <p:sp>
          <p:nvSpPr>
            <p:cNvPr id="11275" name="Text Box 9"/>
            <p:cNvSpPr txBox="1">
              <a:spLocks noChangeArrowheads="1"/>
            </p:cNvSpPr>
            <p:nvPr/>
          </p:nvSpPr>
          <p:spPr bwMode="auto">
            <a:xfrm>
              <a:off x="967" y="5485"/>
              <a:ext cx="1712" cy="155"/>
            </a:xfrm>
            <a:prstGeom prst="rect">
              <a:avLst/>
            </a:prstGeom>
            <a:noFill/>
            <a:ln w="9525">
              <a:noFill/>
              <a:miter lim="800000"/>
              <a:headEnd/>
              <a:tailEnd/>
            </a:ln>
          </p:spPr>
          <p:txBody>
            <a:bodyPr>
              <a:spAutoFit/>
            </a:bodyPr>
            <a:lstStyle/>
            <a:p>
              <a:pPr algn="ctr" eaLnBrk="0" hangingPunct="0"/>
              <a:r>
                <a:rPr lang="en-US" b="0"/>
                <a:t>María del Refugio González Flores</a:t>
              </a:r>
            </a:p>
          </p:txBody>
        </p:sp>
        <p:sp>
          <p:nvSpPr>
            <p:cNvPr id="11276" name="Text Box 10"/>
            <p:cNvSpPr txBox="1">
              <a:spLocks noChangeArrowheads="1"/>
            </p:cNvSpPr>
            <p:nvPr/>
          </p:nvSpPr>
          <p:spPr bwMode="auto">
            <a:xfrm>
              <a:off x="2591" y="5483"/>
              <a:ext cx="1712" cy="136"/>
            </a:xfrm>
            <a:prstGeom prst="rect">
              <a:avLst/>
            </a:prstGeom>
            <a:noFill/>
            <a:ln w="9525">
              <a:noFill/>
              <a:miter lim="800000"/>
              <a:headEnd/>
              <a:tailEnd/>
            </a:ln>
          </p:spPr>
          <p:txBody>
            <a:bodyPr>
              <a:spAutoFit/>
            </a:bodyPr>
            <a:lstStyle/>
            <a:p>
              <a:pPr algn="ctr" eaLnBrk="0" hangingPunct="0">
                <a:lnSpc>
                  <a:spcPct val="80000"/>
                </a:lnSpc>
              </a:pPr>
              <a:r>
                <a:rPr lang="es-MX" b="0" dirty="0" smtClean="0"/>
                <a:t>María del Refugio González Flores</a:t>
              </a:r>
              <a:endParaRPr lang="es-ES" b="0" dirty="0"/>
            </a:p>
          </p:txBody>
        </p:sp>
      </p:grpSp>
      <p:sp>
        <p:nvSpPr>
          <p:cNvPr id="11269" name="Text Box 11"/>
          <p:cNvSpPr txBox="1">
            <a:spLocks noChangeArrowheads="1"/>
          </p:cNvSpPr>
          <p:nvPr/>
        </p:nvSpPr>
        <p:spPr bwMode="auto">
          <a:xfrm>
            <a:off x="1557338" y="1258888"/>
            <a:ext cx="5148262" cy="6869112"/>
          </a:xfrm>
          <a:prstGeom prst="rect">
            <a:avLst/>
          </a:prstGeom>
          <a:noFill/>
          <a:ln w="9525">
            <a:noFill/>
            <a:miter lim="800000"/>
            <a:headEnd/>
            <a:tailEnd/>
          </a:ln>
        </p:spPr>
        <p:txBody>
          <a:bodyPr>
            <a:spAutoFit/>
          </a:bodyPr>
          <a:lstStyle/>
          <a:p>
            <a:pPr marL="180975" indent="-180975" algn="ctr" eaLnBrk="0" hangingPunct="0"/>
            <a:r>
              <a:rPr lang="es-MX" i="1" dirty="0"/>
              <a:t>DIRECCIÓN GENERAL DEL MUSEO LABERINTO DE LAS CIENCIAS Y LAS ARTES</a:t>
            </a:r>
          </a:p>
          <a:p>
            <a:pPr marL="180975" indent="-180975" algn="ctr" eaLnBrk="0" hangingPunct="0"/>
            <a:r>
              <a:rPr lang="es-MX" i="1" dirty="0"/>
              <a:t>(CONTINÚA)</a:t>
            </a:r>
          </a:p>
          <a:p>
            <a:pPr marL="180975" indent="-180975" algn="just" eaLnBrk="0" hangingPunct="0">
              <a:lnSpc>
                <a:spcPct val="95000"/>
              </a:lnSpc>
            </a:pPr>
            <a:endParaRPr lang="es-MX" b="0" dirty="0"/>
          </a:p>
          <a:p>
            <a:pPr marL="180975" indent="-180975" algn="just" eaLnBrk="0" hangingPunct="0">
              <a:buFont typeface="Wingdings" pitchFamily="2" charset="2"/>
              <a:buChar char="§"/>
            </a:pPr>
            <a:r>
              <a:rPr lang="es-MX" b="0" dirty="0"/>
              <a:t>Realizar juntas de trabajo con la finalidad de solicitar la opinión de los colaboradores en cuanto a sus ideas, pensamientos y preocupaciones de cualquier situación relacionada con las metas y funcionamiento de las áreas.</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Representar legalmente al Museo Laberinto de las Ciencias y las Artes de San Luis Potosí para todos sus fines.</a:t>
            </a:r>
          </a:p>
          <a:p>
            <a:pPr marL="180975" indent="-180975" algn="just" eaLnBrk="0" hangingPunct="0">
              <a:lnSpc>
                <a:spcPct val="95000"/>
              </a:lnSpc>
            </a:pPr>
            <a:endParaRPr lang="es-MX" b="0" dirty="0"/>
          </a:p>
          <a:p>
            <a:pPr marL="180975" indent="-180975" algn="just" eaLnBrk="0" hangingPunct="0">
              <a:lnSpc>
                <a:spcPct val="95000"/>
              </a:lnSpc>
              <a:buFont typeface="Wingdings" pitchFamily="2" charset="2"/>
              <a:buChar char="§"/>
            </a:pPr>
            <a:r>
              <a:rPr lang="es-MX" b="0" dirty="0"/>
              <a:t>Participar en las reuniones de la Junta de Gobierno.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Presentar anualmente a la Junta de Gobierno el presupuesto y programa operativo anual para su aprobación, así como el plan de actividades del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Verificar que se cumplan los objetivos y metas establecidos en el programa operativo y en el plan de actividades.</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Entregar a la Junta de Gobierno un informe anual de los recursos ejercidos y de las actividades desarrolladas por el Museo. </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Diseñar políticas, programas y actividades destinadas a promover y fortalecer la imagen del Museo en el Extranjero.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Aprobar el diseño de las campañas de difusión e intervenir en la contratación y supervisión de los medios de comunicación que se requieran para su realización.</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Efectuar talleres, cursos y conferencias en materia de ciencias y artes.</a:t>
            </a:r>
          </a:p>
          <a:p>
            <a:pPr marL="180975" indent="-180975" algn="just" eaLnBrk="0" hangingPunct="0">
              <a:lnSpc>
                <a:spcPct val="95000"/>
              </a:lnSpc>
              <a:buFont typeface="Wingdings" pitchFamily="2" charset="2"/>
              <a:buChar char="§"/>
            </a:pPr>
            <a:endParaRPr lang="es-MX" b="0" dirty="0"/>
          </a:p>
          <a:p>
            <a:pPr marL="180975" indent="-180975" algn="just" eaLnBrk="0" hangingPunct="0">
              <a:buFont typeface="Wingdings" pitchFamily="2" charset="2"/>
              <a:buChar char="§"/>
            </a:pPr>
            <a:r>
              <a:rPr lang="es-MX" b="0" dirty="0"/>
              <a:t>Supervisar que se cumplan los acuerdos suscritos con la Junta de Gobierno e instancias afines al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Dirigir el Museo con estricto apego a las normas administrativas establecidas para el sector cultura, incluyendo el aspecto laboral.</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a:t>
            </a:r>
          </a:p>
        </p:txBody>
      </p:sp>
      <p:sp>
        <p:nvSpPr>
          <p:cNvPr id="1229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grpSp>
        <p:nvGrpSpPr>
          <p:cNvPr id="12292" name="Group 12"/>
          <p:cNvGrpSpPr>
            <a:grpSpLocks/>
          </p:cNvGrpSpPr>
          <p:nvPr/>
        </p:nvGrpSpPr>
        <p:grpSpPr bwMode="auto">
          <a:xfrm>
            <a:off x="1530350" y="8367713"/>
            <a:ext cx="5295900" cy="598487"/>
            <a:chOff x="967" y="5314"/>
            <a:chExt cx="3336" cy="338"/>
          </a:xfrm>
        </p:grpSpPr>
        <p:sp>
          <p:nvSpPr>
            <p:cNvPr id="12294" name="Rectangle 4"/>
            <p:cNvSpPr>
              <a:spLocks noChangeArrowheads="1"/>
            </p:cNvSpPr>
            <p:nvPr/>
          </p:nvSpPr>
          <p:spPr bwMode="auto">
            <a:xfrm>
              <a:off x="986" y="5314"/>
              <a:ext cx="3246" cy="338"/>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12295" name="Text Box 5"/>
            <p:cNvSpPr txBox="1">
              <a:spLocks noChangeArrowheads="1"/>
            </p:cNvSpPr>
            <p:nvPr/>
          </p:nvSpPr>
          <p:spPr bwMode="auto">
            <a:xfrm>
              <a:off x="969" y="5331"/>
              <a:ext cx="1712" cy="135"/>
            </a:xfrm>
            <a:prstGeom prst="rect">
              <a:avLst/>
            </a:prstGeom>
            <a:noFill/>
            <a:ln w="9525">
              <a:noFill/>
              <a:miter lim="800000"/>
              <a:headEnd/>
              <a:tailEnd/>
            </a:ln>
          </p:spPr>
          <p:txBody>
            <a:bodyPr>
              <a:spAutoFit/>
            </a:bodyPr>
            <a:lstStyle/>
            <a:p>
              <a:pPr algn="ctr" eaLnBrk="0" hangingPunct="0">
                <a:lnSpc>
                  <a:spcPct val="80000"/>
                </a:lnSpc>
              </a:pPr>
              <a:r>
                <a:rPr lang="es-MX"/>
                <a:t>Responsable</a:t>
              </a:r>
              <a:endParaRPr lang="es-ES"/>
            </a:p>
          </p:txBody>
        </p:sp>
        <p:sp>
          <p:nvSpPr>
            <p:cNvPr id="12296" name="Line 6"/>
            <p:cNvSpPr>
              <a:spLocks noChangeShapeType="1"/>
            </p:cNvSpPr>
            <p:nvPr/>
          </p:nvSpPr>
          <p:spPr bwMode="auto">
            <a:xfrm>
              <a:off x="986" y="5466"/>
              <a:ext cx="3246" cy="2"/>
            </a:xfrm>
            <a:prstGeom prst="line">
              <a:avLst/>
            </a:prstGeom>
            <a:noFill/>
            <a:ln w="9525">
              <a:solidFill>
                <a:schemeClr val="tx1"/>
              </a:solidFill>
              <a:miter lim="800000"/>
              <a:headEnd/>
              <a:tailEnd/>
            </a:ln>
          </p:spPr>
          <p:txBody>
            <a:bodyPr wrap="none"/>
            <a:lstStyle/>
            <a:p>
              <a:endParaRPr lang="es-MX"/>
            </a:p>
          </p:txBody>
        </p:sp>
        <p:sp>
          <p:nvSpPr>
            <p:cNvPr id="12297" name="Text Box 7"/>
            <p:cNvSpPr txBox="1">
              <a:spLocks noChangeArrowheads="1"/>
            </p:cNvSpPr>
            <p:nvPr/>
          </p:nvSpPr>
          <p:spPr bwMode="auto">
            <a:xfrm>
              <a:off x="2877" y="5331"/>
              <a:ext cx="945" cy="136"/>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General</a:t>
              </a:r>
              <a:endParaRPr lang="es-ES" dirty="0"/>
            </a:p>
          </p:txBody>
        </p:sp>
        <p:sp>
          <p:nvSpPr>
            <p:cNvPr id="12298" name="Line 8"/>
            <p:cNvSpPr>
              <a:spLocks noChangeShapeType="1"/>
            </p:cNvSpPr>
            <p:nvPr/>
          </p:nvSpPr>
          <p:spPr bwMode="auto">
            <a:xfrm flipV="1">
              <a:off x="2674" y="5314"/>
              <a:ext cx="2" cy="336"/>
            </a:xfrm>
            <a:prstGeom prst="line">
              <a:avLst/>
            </a:prstGeom>
            <a:noFill/>
            <a:ln w="9525">
              <a:solidFill>
                <a:schemeClr val="tx1"/>
              </a:solidFill>
              <a:round/>
              <a:headEnd/>
              <a:tailEnd/>
            </a:ln>
          </p:spPr>
          <p:txBody>
            <a:bodyPr/>
            <a:lstStyle/>
            <a:p>
              <a:endParaRPr lang="es-MX"/>
            </a:p>
          </p:txBody>
        </p:sp>
        <p:sp>
          <p:nvSpPr>
            <p:cNvPr id="12299" name="Text Box 9"/>
            <p:cNvSpPr txBox="1">
              <a:spLocks noChangeArrowheads="1"/>
            </p:cNvSpPr>
            <p:nvPr/>
          </p:nvSpPr>
          <p:spPr bwMode="auto">
            <a:xfrm>
              <a:off x="967" y="5485"/>
              <a:ext cx="1712" cy="155"/>
            </a:xfrm>
            <a:prstGeom prst="rect">
              <a:avLst/>
            </a:prstGeom>
            <a:noFill/>
            <a:ln w="9525">
              <a:noFill/>
              <a:miter lim="800000"/>
              <a:headEnd/>
              <a:tailEnd/>
            </a:ln>
          </p:spPr>
          <p:txBody>
            <a:bodyPr>
              <a:spAutoFit/>
            </a:bodyPr>
            <a:lstStyle/>
            <a:p>
              <a:pPr algn="ctr" eaLnBrk="0" hangingPunct="0"/>
              <a:r>
                <a:rPr lang="en-US" b="0"/>
                <a:t>María del Refugio González Flores</a:t>
              </a:r>
            </a:p>
          </p:txBody>
        </p:sp>
        <p:sp>
          <p:nvSpPr>
            <p:cNvPr id="12300" name="Text Box 10"/>
            <p:cNvSpPr txBox="1">
              <a:spLocks noChangeArrowheads="1"/>
            </p:cNvSpPr>
            <p:nvPr/>
          </p:nvSpPr>
          <p:spPr bwMode="auto">
            <a:xfrm>
              <a:off x="2591" y="5483"/>
              <a:ext cx="1712" cy="136"/>
            </a:xfrm>
            <a:prstGeom prst="rect">
              <a:avLst/>
            </a:prstGeom>
            <a:noFill/>
            <a:ln w="9525">
              <a:noFill/>
              <a:miter lim="800000"/>
              <a:headEnd/>
              <a:tailEnd/>
            </a:ln>
          </p:spPr>
          <p:txBody>
            <a:bodyPr>
              <a:spAutoFit/>
            </a:bodyPr>
            <a:lstStyle/>
            <a:p>
              <a:pPr algn="ctr" eaLnBrk="0" hangingPunct="0">
                <a:lnSpc>
                  <a:spcPct val="80000"/>
                </a:lnSpc>
              </a:pPr>
              <a:r>
                <a:rPr lang="es-MX" b="0" dirty="0" smtClean="0"/>
                <a:t>María del Refugio González Flores</a:t>
              </a:r>
              <a:endParaRPr lang="es-ES" b="0" dirty="0"/>
            </a:p>
          </p:txBody>
        </p:sp>
      </p:grpSp>
      <p:sp>
        <p:nvSpPr>
          <p:cNvPr id="12293" name="Text Box 11"/>
          <p:cNvSpPr txBox="1">
            <a:spLocks noChangeArrowheads="1"/>
          </p:cNvSpPr>
          <p:nvPr/>
        </p:nvSpPr>
        <p:spPr bwMode="auto">
          <a:xfrm>
            <a:off x="1557338" y="1258888"/>
            <a:ext cx="5148262" cy="3232150"/>
          </a:xfrm>
          <a:prstGeom prst="rect">
            <a:avLst/>
          </a:prstGeom>
          <a:noFill/>
          <a:ln w="9525">
            <a:noFill/>
            <a:miter lim="800000"/>
            <a:headEnd/>
            <a:tailEnd/>
          </a:ln>
        </p:spPr>
        <p:txBody>
          <a:bodyPr>
            <a:spAutoFit/>
          </a:bodyPr>
          <a:lstStyle/>
          <a:p>
            <a:pPr marL="180975" indent="-180975" algn="ctr" eaLnBrk="0" hangingPunct="0"/>
            <a:r>
              <a:rPr lang="es-MX" i="1"/>
              <a:t>DIRECCIÓN GENERAL DEL MUSEO LABERINTO DE LAS CIENCIAS Y LAS ARTES</a:t>
            </a:r>
          </a:p>
          <a:p>
            <a:pPr marL="180975" indent="-180975" algn="ctr" eaLnBrk="0" hangingPunct="0"/>
            <a:r>
              <a:rPr lang="es-MX" i="1"/>
              <a:t>(CONTINÚA)</a:t>
            </a:r>
          </a:p>
          <a:p>
            <a:pPr marL="180975" indent="-180975" algn="ctr" eaLnBrk="0" hangingPunct="0"/>
            <a:endParaRPr lang="es-MX" i="1"/>
          </a:p>
          <a:p>
            <a:pPr marL="180975" indent="-180975" algn="just" eaLnBrk="0" hangingPunct="0">
              <a:buFont typeface="Wingdings" pitchFamily="2" charset="2"/>
              <a:buChar char="§"/>
            </a:pPr>
            <a:r>
              <a:rPr lang="es-MX" b="0"/>
              <a:t>Verificar que la Administración de los Recursos Humanos, Financieros y Materiales asignados al Museo, se realice con apego a la normatividad.</a:t>
            </a:r>
          </a:p>
          <a:p>
            <a:pPr marL="180975" indent="-180975" algn="just" eaLnBrk="0" hangingPunct="0"/>
            <a:endParaRPr lang="es-MX" b="0"/>
          </a:p>
          <a:p>
            <a:pPr marL="180975" indent="-180975" algn="just" eaLnBrk="0" hangingPunct="0">
              <a:buFont typeface="Wingdings" pitchFamily="2" charset="2"/>
              <a:buChar char="§"/>
            </a:pPr>
            <a:r>
              <a:rPr lang="es-MX" b="0"/>
              <a:t>Compilar Leyes, Acuerdos y Convenios Estatales y Federales en materia de Museos, para su aplicación en las actividades del Museo.</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Mantener la relación con la comunidad científica, artística y con las asociaciones nacionales e internacionales de ciencia y tecnología.</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Estas funciones son enunciativas más no limitativas.</a:t>
            </a:r>
          </a:p>
          <a:p>
            <a:pPr marL="180975" indent="-180975" algn="just" eaLnBrk="0" hangingPunct="0">
              <a:buFontTx/>
              <a:buChar char="•"/>
            </a:pPr>
            <a:endParaRPr lang="es-MX" b="0"/>
          </a:p>
          <a:p>
            <a:pPr marL="180975" indent="-180975" algn="just" eaLnBrk="0" hangingPunct="0">
              <a:buFontTx/>
              <a:buChar char="•"/>
            </a:pPr>
            <a:endParaRPr lang="es-MX" b="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a:t>
            </a:r>
          </a:p>
        </p:txBody>
      </p:sp>
      <p:sp>
        <p:nvSpPr>
          <p:cNvPr id="1331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3316" name="Text Box 11"/>
          <p:cNvSpPr txBox="1">
            <a:spLocks noChangeArrowheads="1"/>
          </p:cNvSpPr>
          <p:nvPr/>
        </p:nvSpPr>
        <p:spPr bwMode="auto">
          <a:xfrm>
            <a:off x="1557338" y="1214438"/>
            <a:ext cx="5156200" cy="6924675"/>
          </a:xfrm>
          <a:prstGeom prst="rect">
            <a:avLst/>
          </a:prstGeom>
          <a:noFill/>
          <a:ln w="9525">
            <a:noFill/>
            <a:miter lim="800000"/>
            <a:headEnd/>
            <a:tailEnd/>
          </a:ln>
        </p:spPr>
        <p:txBody>
          <a:bodyPr>
            <a:spAutoFit/>
          </a:bodyPr>
          <a:lstStyle/>
          <a:p>
            <a:pPr marL="180975" indent="-180975" algn="ctr" eaLnBrk="0" hangingPunct="0"/>
            <a:r>
              <a:rPr lang="es-MX" i="1" dirty="0"/>
              <a:t>SUBDIRECCIÓN DE VINCULACIÓN</a:t>
            </a:r>
          </a:p>
          <a:p>
            <a:pPr marL="180975" indent="-180975" algn="ctr" eaLnBrk="0" hangingPunct="0"/>
            <a:endParaRPr lang="en-US" i="1" dirty="0"/>
          </a:p>
          <a:p>
            <a:pPr marL="180975" indent="-180975" eaLnBrk="0" hangingPunct="0"/>
            <a:r>
              <a:rPr lang="en-US" i="1" dirty="0"/>
              <a:t>OBJETIVO:</a:t>
            </a:r>
            <a:endParaRPr lang="en-US" b="0" dirty="0"/>
          </a:p>
          <a:p>
            <a:pPr marL="180975" indent="-180975" eaLnBrk="0" hangingPunct="0"/>
            <a:endParaRPr lang="es-ES_tradnl" b="0" dirty="0"/>
          </a:p>
          <a:p>
            <a:pPr marL="180975" indent="-180975" algn="just" eaLnBrk="0" hangingPunct="0"/>
            <a:r>
              <a:rPr lang="es-MX" b="0" dirty="0"/>
              <a:t>    Establecer vínculos con otras instituciones, con el propósito de  intercambiar experiencias y proyectos que cumplan con las metas y objetivos del Museo, mediante un programa de información y colaboración con organizaciones culturales, educativas y de investigación, así como desarrollar funciones operativas y administrativas relacionadas con las necesidades propias de la Dirección General.</a:t>
            </a:r>
          </a:p>
          <a:p>
            <a:pPr marL="180975" indent="-180975" eaLnBrk="0" hangingPunct="0"/>
            <a:endParaRPr lang="en-US" i="1" dirty="0"/>
          </a:p>
          <a:p>
            <a:pPr marL="180975" indent="-180975" eaLnBrk="0" hangingPunct="0"/>
            <a:endParaRPr lang="en-US" i="1" dirty="0"/>
          </a:p>
          <a:p>
            <a:pPr marL="180975" indent="-180975" eaLnBrk="0" hangingPunct="0"/>
            <a:r>
              <a:rPr lang="en-US" i="1" dirty="0"/>
              <a:t>FUNCIONES:</a:t>
            </a:r>
          </a:p>
          <a:p>
            <a:pPr marL="180975" indent="-180975" eaLnBrk="0" hangingPunct="0"/>
            <a:endParaRPr lang="en-US" i="1" dirty="0"/>
          </a:p>
          <a:p>
            <a:pPr marL="180975" indent="-180975" algn="just" eaLnBrk="0" hangingPunct="0">
              <a:buFont typeface="Wingdings" pitchFamily="2" charset="2"/>
              <a:buChar char="§"/>
            </a:pPr>
            <a:r>
              <a:rPr lang="es-MX" b="0" dirty="0"/>
              <a:t>Colaborar en la elaboración del programa y presupuesto anual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Desarrollar y ejecutar el programa de procuración de fondos a fin de garantizar la asistencia al Museo de niños de comunidades de alta y muy alta marginación, así como grupos con  capacidades especiales. </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Definir el calendario de actividades académicas y artísticas.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y coordinar las actividades  de capacitación e interacción de las direcciones que integran 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Conocer el público y las instituciones con las que establezcan redes de colaboración para así poder anticipar y satisfacer cada necesidad relacionada con sus temas de interés no sólo una vez sino de manera repetida a través del tiempo.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Establecer estrategias que hagan posibles experiencias de aprendizaje de alta calidad y servicios  personalizados por encima de  las exhibiciones y las colecciones. </a:t>
            </a:r>
          </a:p>
          <a:p>
            <a:pPr marL="180975" indent="-180975" algn="just" eaLnBrk="0" hangingPunct="0">
              <a:buFont typeface="Wingdings" pitchFamily="2" charset="2"/>
              <a:buChar char="§"/>
            </a:pPr>
            <a:endParaRPr lang="es-MX" b="0" dirty="0"/>
          </a:p>
        </p:txBody>
      </p:sp>
      <p:grpSp>
        <p:nvGrpSpPr>
          <p:cNvPr id="13317" name="Group 13"/>
          <p:cNvGrpSpPr>
            <a:grpSpLocks/>
          </p:cNvGrpSpPr>
          <p:nvPr/>
        </p:nvGrpSpPr>
        <p:grpSpPr bwMode="auto">
          <a:xfrm>
            <a:off x="1560513" y="8243888"/>
            <a:ext cx="5153025" cy="841375"/>
            <a:chOff x="983" y="5193"/>
            <a:chExt cx="3246" cy="530"/>
          </a:xfrm>
        </p:grpSpPr>
        <p:sp>
          <p:nvSpPr>
            <p:cNvPr id="13318"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13319"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13320" name="Text Box 7"/>
            <p:cNvSpPr txBox="1">
              <a:spLocks noChangeArrowheads="1"/>
            </p:cNvSpPr>
            <p:nvPr/>
          </p:nvSpPr>
          <p:spPr bwMode="auto">
            <a:xfrm>
              <a:off x="1800" y="5220"/>
              <a:ext cx="1785" cy="243"/>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13321"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Maria del Refugio González Flores</a:t>
              </a: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1"/>
          <p:cNvSpPr txBox="1">
            <a:spLocks noChangeArrowheads="1"/>
          </p:cNvSpPr>
          <p:nvPr/>
        </p:nvSpPr>
        <p:spPr bwMode="auto">
          <a:xfrm>
            <a:off x="1557338" y="1285875"/>
            <a:ext cx="5176837" cy="7048500"/>
          </a:xfrm>
          <a:prstGeom prst="rect">
            <a:avLst/>
          </a:prstGeom>
          <a:noFill/>
          <a:ln w="9525">
            <a:noFill/>
            <a:miter lim="800000"/>
            <a:headEnd/>
            <a:tailEnd/>
          </a:ln>
        </p:spPr>
        <p:txBody>
          <a:bodyPr>
            <a:spAutoFit/>
          </a:bodyPr>
          <a:lstStyle/>
          <a:p>
            <a:pPr marL="180975" indent="-180975" algn="ctr" eaLnBrk="0" hangingPunct="0"/>
            <a:r>
              <a:rPr lang="es-MX" i="1" dirty="0"/>
              <a:t>SUBDIRECCIÓN DE VINCULACIÓN</a:t>
            </a:r>
          </a:p>
          <a:p>
            <a:pPr marL="180975" indent="-180975" algn="ctr" eaLnBrk="0" hangingPunct="0"/>
            <a:r>
              <a:rPr lang="es-MX" i="1" dirty="0"/>
              <a:t>(CONTINÚA)</a:t>
            </a:r>
          </a:p>
          <a:p>
            <a:pPr marL="180975" indent="-180975" algn="ctr" eaLnBrk="0" hangingPunct="0"/>
            <a:endParaRPr lang="es-ES_tradnl" i="1" dirty="0"/>
          </a:p>
          <a:p>
            <a:pPr marL="180975" indent="-180975" algn="just" eaLnBrk="0" hangingPunct="0">
              <a:buFont typeface="Wingdings" pitchFamily="2" charset="2"/>
              <a:buChar char="§"/>
            </a:pPr>
            <a:r>
              <a:rPr lang="es-MX" b="0" dirty="0"/>
              <a:t>Establecer y mantener  una red de relaciones con todas las comunidades del Estado.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Crear red de vinculaciones y firma de convenios con la siguientes comunidades:</a:t>
            </a:r>
          </a:p>
          <a:p>
            <a:pPr marL="180975" indent="-180975" algn="just" eaLnBrk="0" hangingPunct="0">
              <a:buFontTx/>
              <a:buChar char="•"/>
            </a:pPr>
            <a:endParaRPr lang="es-MX" b="0" dirty="0"/>
          </a:p>
          <a:p>
            <a:pPr marL="180975" indent="-180975" algn="just" eaLnBrk="0" hangingPunct="0"/>
            <a:r>
              <a:rPr lang="es-MX" b="0" dirty="0"/>
              <a:t>	- Científica y Universitaria</a:t>
            </a:r>
          </a:p>
          <a:p>
            <a:pPr marL="180975" indent="-180975" algn="just" eaLnBrk="0" hangingPunct="0"/>
            <a:r>
              <a:rPr lang="es-MX" b="0" dirty="0"/>
              <a:t>	- Educativa (Formal y no Formal)</a:t>
            </a:r>
          </a:p>
          <a:p>
            <a:pPr marL="180975" indent="-180975" algn="just" eaLnBrk="0" hangingPunct="0"/>
            <a:r>
              <a:rPr lang="es-MX" b="0" dirty="0"/>
              <a:t>	- Artística</a:t>
            </a:r>
          </a:p>
          <a:p>
            <a:pPr marL="180975" indent="-180975" algn="just" eaLnBrk="0" hangingPunct="0"/>
            <a:r>
              <a:rPr lang="es-MX" b="0" dirty="0"/>
              <a:t>	- Empresarial </a:t>
            </a:r>
          </a:p>
          <a:p>
            <a:pPr marL="180975" indent="-180975" algn="just" eaLnBrk="0" hangingPunct="0">
              <a:buFont typeface="Wingdings" pitchFamily="2" charset="2"/>
              <a:buChar char="§"/>
            </a:pPr>
            <a:endParaRPr lang="es-MX" b="0" dirty="0"/>
          </a:p>
          <a:p>
            <a:pPr marL="180975" indent="-180975" algn="just">
              <a:buFont typeface="Wingdings" pitchFamily="2" charset="2"/>
              <a:buChar char="§"/>
            </a:pPr>
            <a:r>
              <a:rPr lang="es-MX" b="0" dirty="0">
                <a:solidFill>
                  <a:srgbClr val="000000"/>
                </a:solidFill>
              </a:rPr>
              <a:t>Propiciar la firma de convenios con las diversas instancias del Gobierno del Estado y Gobiernos Federal que tenga coincidencias de contenidos, misión, objetivos y contenidos del Museo.</a:t>
            </a:r>
          </a:p>
          <a:p>
            <a:pPr marL="180975" indent="-180975" algn="just">
              <a:buFont typeface="Wingdings" pitchFamily="2" charset="2"/>
              <a:buChar char="§"/>
            </a:pPr>
            <a:endParaRPr lang="es-MX" b="0" dirty="0">
              <a:solidFill>
                <a:srgbClr val="000000"/>
              </a:solidFill>
            </a:endParaRPr>
          </a:p>
          <a:p>
            <a:pPr marL="180975" indent="-180975" algn="just">
              <a:buFont typeface="Wingdings" pitchFamily="2" charset="2"/>
              <a:buChar char="§"/>
            </a:pPr>
            <a:r>
              <a:rPr lang="es-MX" b="0" dirty="0">
                <a:solidFill>
                  <a:srgbClr val="000000"/>
                </a:solidFill>
              </a:rPr>
              <a:t>Establecer en coordinación con la Dirección General los programas de divulgación, aprendizaje significativo y de conexiones.</a:t>
            </a:r>
          </a:p>
          <a:p>
            <a:pPr marL="180975" indent="-180975" algn="just">
              <a:buFont typeface="Wingdings" pitchFamily="2" charset="2"/>
              <a:buChar char="§"/>
            </a:pPr>
            <a:endParaRPr lang="es-MX" sz="1000" b="0" dirty="0">
              <a:solidFill>
                <a:srgbClr val="000000"/>
              </a:solidFill>
            </a:endParaRPr>
          </a:p>
          <a:p>
            <a:pPr marL="180975" indent="-180975" algn="just">
              <a:buFont typeface="Wingdings" pitchFamily="2" charset="2"/>
              <a:buChar char="§"/>
            </a:pPr>
            <a:r>
              <a:rPr lang="es-MX" b="0" dirty="0">
                <a:solidFill>
                  <a:srgbClr val="000000"/>
                </a:solidFill>
              </a:rPr>
              <a:t>Diseñar e implementar proyectos que contemplen no sólo al niño y al joven, quienes constituyen la mitad de la población del Estado, sino también a la familia como al visitante y que se enfoquen a satisfacer de manera simultánea los intereses de aprendizaje de niños y adultos.</a:t>
            </a:r>
          </a:p>
          <a:p>
            <a:pPr marL="180975" indent="-180975" algn="just">
              <a:buFont typeface="Wingdings" pitchFamily="2" charset="2"/>
              <a:buChar char="§"/>
            </a:pPr>
            <a:endParaRPr lang="es-MX" sz="1000" b="0" dirty="0">
              <a:solidFill>
                <a:srgbClr val="000000"/>
              </a:solidFill>
            </a:endParaRPr>
          </a:p>
          <a:p>
            <a:pPr marL="180975" indent="-180975" algn="just">
              <a:buFont typeface="Wingdings" pitchFamily="2" charset="2"/>
              <a:buChar char="§"/>
            </a:pPr>
            <a:r>
              <a:rPr lang="es-MX" b="0" dirty="0">
                <a:solidFill>
                  <a:srgbClr val="000000"/>
                </a:solidFill>
              </a:rPr>
              <a:t>Establecer relaciones y experiencias de aprendizaje significativo  personalizadas y de calidad de largo plazo para cada visitante interesado.</a:t>
            </a:r>
          </a:p>
          <a:p>
            <a:pPr marL="180975" indent="-180975" algn="just">
              <a:buFont typeface="Wingdings" pitchFamily="2" charset="2"/>
              <a:buChar char="§"/>
            </a:pPr>
            <a:endParaRPr lang="es-MX" sz="800" b="0" dirty="0">
              <a:solidFill>
                <a:srgbClr val="000000"/>
              </a:solidFill>
            </a:endParaRPr>
          </a:p>
          <a:p>
            <a:pPr marL="180975" indent="-180975" algn="just">
              <a:buFont typeface="Wingdings" pitchFamily="2" charset="2"/>
              <a:buChar char="§"/>
            </a:pPr>
            <a:r>
              <a:rPr lang="es-MX" b="0" dirty="0">
                <a:solidFill>
                  <a:srgbClr val="000000"/>
                </a:solidFill>
              </a:rPr>
              <a:t>Organizar la logística de las exposiciones programadas.</a:t>
            </a:r>
          </a:p>
          <a:p>
            <a:pPr marL="180975" indent="-180975" algn="just">
              <a:buFont typeface="Wingdings" pitchFamily="2" charset="2"/>
              <a:buChar char="§"/>
            </a:pPr>
            <a:endParaRPr lang="es-MX" sz="700" b="0" dirty="0">
              <a:solidFill>
                <a:srgbClr val="000000"/>
              </a:solidFill>
            </a:endParaRPr>
          </a:p>
          <a:p>
            <a:pPr marL="180975" indent="-180975" algn="just">
              <a:buFont typeface="Wingdings" pitchFamily="2" charset="2"/>
              <a:buChar char="§"/>
            </a:pPr>
            <a:r>
              <a:rPr lang="es-ES" b="0" dirty="0">
                <a:solidFill>
                  <a:srgbClr val="000000"/>
                </a:solidFill>
              </a:rPr>
              <a:t>Contactar y coordinar las actividades académicas a través de las instituciones educativas y de investigación.</a:t>
            </a:r>
          </a:p>
          <a:p>
            <a:pPr marL="180975" indent="-180975" algn="just">
              <a:buFont typeface="Wingdings" pitchFamily="2" charset="2"/>
              <a:buChar char="§"/>
            </a:pPr>
            <a:endParaRPr lang="es-MX" sz="900" b="0" dirty="0">
              <a:solidFill>
                <a:srgbClr val="000000"/>
              </a:solidFill>
            </a:endParaRPr>
          </a:p>
          <a:p>
            <a:pPr marL="180975" indent="-180975" algn="just">
              <a:buFont typeface="Wingdings" pitchFamily="2" charset="2"/>
              <a:buChar char="§"/>
            </a:pPr>
            <a:r>
              <a:rPr lang="es-ES" b="0" dirty="0">
                <a:solidFill>
                  <a:srgbClr val="000000"/>
                </a:solidFill>
              </a:rPr>
              <a:t>Revisar los contenidos de los convenios que se lleven a cabo con las diferentes instituciones educativas y de investigación con la finalidad de obtener la probación del área jurídica.</a:t>
            </a:r>
          </a:p>
          <a:p>
            <a:pPr marL="180975" indent="-180975" algn="ctr" eaLnBrk="0" hangingPunct="0">
              <a:buFont typeface="Wingdings" pitchFamily="2" charset="2"/>
              <a:buChar char="§"/>
            </a:pPr>
            <a:endParaRPr lang="es-MX" i="1" dirty="0"/>
          </a:p>
        </p:txBody>
      </p:sp>
      <p:sp>
        <p:nvSpPr>
          <p:cNvPr id="14339"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a:t>
            </a:r>
          </a:p>
        </p:txBody>
      </p:sp>
      <p:sp>
        <p:nvSpPr>
          <p:cNvPr id="14340"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grpSp>
        <p:nvGrpSpPr>
          <p:cNvPr id="14341" name="Group 13"/>
          <p:cNvGrpSpPr>
            <a:grpSpLocks/>
          </p:cNvGrpSpPr>
          <p:nvPr/>
        </p:nvGrpSpPr>
        <p:grpSpPr bwMode="auto">
          <a:xfrm>
            <a:off x="1560513" y="8243888"/>
            <a:ext cx="5153025" cy="841375"/>
            <a:chOff x="983" y="5193"/>
            <a:chExt cx="3246" cy="530"/>
          </a:xfrm>
        </p:grpSpPr>
        <p:sp>
          <p:nvSpPr>
            <p:cNvPr id="14342"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14343"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14344" name="Text Box 7"/>
            <p:cNvSpPr txBox="1">
              <a:spLocks noChangeArrowheads="1"/>
            </p:cNvSpPr>
            <p:nvPr/>
          </p:nvSpPr>
          <p:spPr bwMode="auto">
            <a:xfrm>
              <a:off x="1800" y="5220"/>
              <a:ext cx="1785" cy="243"/>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14345"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María del Refugio González Flores</a:t>
              </a: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1"/>
          <p:cNvSpPr txBox="1">
            <a:spLocks noChangeArrowheads="1"/>
          </p:cNvSpPr>
          <p:nvPr/>
        </p:nvSpPr>
        <p:spPr bwMode="auto">
          <a:xfrm>
            <a:off x="1557338" y="1285875"/>
            <a:ext cx="5156200" cy="7110413"/>
          </a:xfrm>
          <a:prstGeom prst="rect">
            <a:avLst/>
          </a:prstGeom>
          <a:noFill/>
          <a:ln w="9525">
            <a:noFill/>
            <a:miter lim="800000"/>
            <a:headEnd/>
            <a:tailEnd/>
          </a:ln>
        </p:spPr>
        <p:txBody>
          <a:bodyPr>
            <a:spAutoFit/>
          </a:bodyPr>
          <a:lstStyle/>
          <a:p>
            <a:pPr marL="180975" indent="-180975" algn="ctr" eaLnBrk="0" hangingPunct="0"/>
            <a:r>
              <a:rPr lang="es-MX" i="1" dirty="0"/>
              <a:t>SUBDIRECCIÓN DE VINCULACIÓN</a:t>
            </a:r>
          </a:p>
          <a:p>
            <a:pPr marL="180975" indent="-180975" algn="ctr" eaLnBrk="0" hangingPunct="0"/>
            <a:r>
              <a:rPr lang="es-MX" i="1" dirty="0"/>
              <a:t>(CONTINÚA)</a:t>
            </a:r>
          </a:p>
          <a:p>
            <a:pPr marL="180975" indent="-180975" algn="ctr" eaLnBrk="0" hangingPunct="0"/>
            <a:endParaRPr lang="es-MX" i="1" dirty="0"/>
          </a:p>
          <a:p>
            <a:pPr marL="180975" indent="-180975" algn="just">
              <a:buFont typeface="Wingdings" pitchFamily="2" charset="2"/>
              <a:buChar char="§"/>
            </a:pPr>
            <a:r>
              <a:rPr lang="es-ES" b="0" dirty="0"/>
              <a:t>Supervisar los contenidos y revisar las propuestas que propicien el intercambio de experiencias científicas y culturales entre la comunidad científica y público en general.</a:t>
            </a:r>
          </a:p>
          <a:p>
            <a:pPr marL="180975" indent="-180975" algn="just">
              <a:buFont typeface="Wingdings" pitchFamily="2" charset="2"/>
              <a:buChar char="§"/>
            </a:pPr>
            <a:endParaRPr lang="es-MX" b="0" dirty="0"/>
          </a:p>
          <a:p>
            <a:pPr marL="180975" indent="-180975" algn="just">
              <a:buFont typeface="Wingdings" pitchFamily="2" charset="2"/>
              <a:buChar char="§"/>
            </a:pPr>
            <a:r>
              <a:rPr lang="es-MX" b="0" dirty="0"/>
              <a:t>Aplicar los criterios de dirección artística determinado por la Dirección General con la finalidad de garantizar que se cumplan las metas y objetivos.</a:t>
            </a:r>
          </a:p>
          <a:p>
            <a:pPr marL="180975" indent="-180975" algn="just">
              <a:buFont typeface="Wingdings" pitchFamily="2" charset="2"/>
              <a:buChar char="§"/>
            </a:pPr>
            <a:endParaRPr lang="es-MX" b="0" dirty="0"/>
          </a:p>
          <a:p>
            <a:pPr marL="180975" indent="-180975" algn="just">
              <a:buFont typeface="Wingdings" pitchFamily="2" charset="2"/>
              <a:buChar char="§"/>
            </a:pPr>
            <a:r>
              <a:rPr lang="es-MX" b="0" dirty="0">
                <a:solidFill>
                  <a:srgbClr val="000000"/>
                </a:solidFill>
              </a:rPr>
              <a:t>Realizar propuestas de programación artística y de artes visuales.</a:t>
            </a:r>
          </a:p>
          <a:p>
            <a:pPr marL="180975" indent="-180975" algn="just">
              <a:buFont typeface="Wingdings" pitchFamily="2" charset="2"/>
              <a:buChar char="§"/>
            </a:pPr>
            <a:endParaRPr lang="es-MX" b="0" dirty="0">
              <a:solidFill>
                <a:srgbClr val="000000"/>
              </a:solidFill>
            </a:endParaRPr>
          </a:p>
          <a:p>
            <a:pPr marL="180975" indent="-180975" algn="just">
              <a:buFont typeface="Wingdings" pitchFamily="2" charset="2"/>
              <a:buChar char="§"/>
            </a:pPr>
            <a:r>
              <a:rPr lang="es-MX" b="0" dirty="0">
                <a:solidFill>
                  <a:srgbClr val="000000"/>
                </a:solidFill>
              </a:rPr>
              <a:t>Coordinar la realización de proyectos artísticos en conjunto con la Secretaría de Cultura, el Consejo Nacional para la Cultura y las Artes y la Dirección de Cultura del H. Ayuntamiento de San Luis Potosí.</a:t>
            </a:r>
          </a:p>
          <a:p>
            <a:pPr marL="180975" indent="-180975" algn="just">
              <a:buFont typeface="Wingdings" pitchFamily="2" charset="2"/>
              <a:buChar char="§"/>
            </a:pPr>
            <a:endParaRPr lang="es-MX" b="0" dirty="0">
              <a:solidFill>
                <a:srgbClr val="000000"/>
              </a:solidFill>
            </a:endParaRPr>
          </a:p>
          <a:p>
            <a:pPr marL="180975" indent="-180975" algn="just">
              <a:buFont typeface="Wingdings" pitchFamily="2" charset="2"/>
              <a:buChar char="§"/>
            </a:pPr>
            <a:r>
              <a:rPr lang="es-MX" b="0" dirty="0">
                <a:solidFill>
                  <a:srgbClr val="000000"/>
                </a:solidFill>
              </a:rPr>
              <a:t>Coordinar y supervisar el desarrollo de las actividades artísticas.</a:t>
            </a:r>
          </a:p>
          <a:p>
            <a:pPr marL="180975" indent="-180975" algn="just">
              <a:buFont typeface="Wingdings" pitchFamily="2" charset="2"/>
              <a:buChar char="§"/>
            </a:pPr>
            <a:endParaRPr lang="es-MX" b="0" dirty="0">
              <a:solidFill>
                <a:srgbClr val="000000"/>
              </a:solidFill>
            </a:endParaRPr>
          </a:p>
          <a:p>
            <a:pPr marL="180975" indent="-180975" algn="just">
              <a:buFont typeface="Wingdings" pitchFamily="2" charset="2"/>
              <a:buChar char="§"/>
            </a:pPr>
            <a:r>
              <a:rPr lang="es-MX" b="0" dirty="0">
                <a:solidFill>
                  <a:srgbClr val="000000"/>
                </a:solidFill>
              </a:rPr>
              <a:t>Coordinar la relación con las asociaciones nacionales e internacionales de Museos interactivos de ciencia, arte y tecnología.</a:t>
            </a:r>
          </a:p>
          <a:p>
            <a:pPr marL="180975" indent="-180975" algn="just">
              <a:buFont typeface="Wingdings" pitchFamily="2" charset="2"/>
              <a:buChar char="§"/>
            </a:pPr>
            <a:endParaRPr lang="es-MX" b="0" dirty="0">
              <a:solidFill>
                <a:srgbClr val="000000"/>
              </a:solidFill>
            </a:endParaRPr>
          </a:p>
          <a:p>
            <a:pPr marL="180975" indent="-180975" algn="just">
              <a:buFont typeface="Wingdings" pitchFamily="2" charset="2"/>
              <a:buChar char="§"/>
            </a:pPr>
            <a:r>
              <a:rPr lang="es-MX" b="0" dirty="0">
                <a:solidFill>
                  <a:srgbClr val="000000"/>
                </a:solidFill>
              </a:rPr>
              <a:t>Coordinar la comunicación ejecutiva y proyectos de colaboración con el Papalote Museo del Niño.</a:t>
            </a:r>
          </a:p>
          <a:p>
            <a:pPr marL="180975" indent="-180975" algn="just">
              <a:buFont typeface="Wingdings" pitchFamily="2" charset="2"/>
              <a:buChar char="§"/>
            </a:pPr>
            <a:endParaRPr lang="es-MX" b="0" dirty="0">
              <a:solidFill>
                <a:srgbClr val="000000"/>
              </a:solidFill>
            </a:endParaRPr>
          </a:p>
          <a:p>
            <a:pPr marL="180975" indent="-180975" algn="just" eaLnBrk="0" hangingPunct="0">
              <a:buFont typeface="Wingdings" pitchFamily="2" charset="2"/>
              <a:buChar char="§"/>
            </a:pPr>
            <a:r>
              <a:rPr lang="es-MX" b="0" dirty="0"/>
              <a:t>Cumplir con las obligaciones que establece la Ley de Transparencia y Acceso a la información Pública del Estado de San Luis Potosí mediante el llenado de formatos asignados por la Unidad de Transparencia para poner a disposición del público y mantener actualizada la  información en los respectivos medios electrónicos.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Colaborar para mantener organizado y actualizado el sistema de archivo del Museo.</a:t>
            </a:r>
          </a:p>
          <a:p>
            <a:pPr marL="180975" indent="-180975" algn="just">
              <a:buFont typeface="Wingdings" pitchFamily="2" charset="2"/>
              <a:buChar char="§"/>
            </a:pPr>
            <a:endParaRPr lang="es-MX" b="0" dirty="0">
              <a:solidFill>
                <a:srgbClr val="000000"/>
              </a:solidFill>
            </a:endParaRPr>
          </a:p>
          <a:p>
            <a:pPr marL="180975" indent="-180975" algn="just">
              <a:buFont typeface="Wingdings" pitchFamily="2" charset="2"/>
              <a:buChar char="§"/>
            </a:pPr>
            <a:r>
              <a:rPr lang="es-MX" b="0" dirty="0"/>
              <a:t>Estas funciones son enunciativas más no limitativas.</a:t>
            </a:r>
            <a:endParaRPr lang="es-MX" i="1" dirty="0"/>
          </a:p>
          <a:p>
            <a:pPr marL="180975" indent="-180975" algn="just">
              <a:buFont typeface="Wingdings" pitchFamily="2" charset="2"/>
              <a:buChar char="§"/>
            </a:pPr>
            <a:endParaRPr lang="es-MX" b="0" dirty="0">
              <a:solidFill>
                <a:srgbClr val="000000"/>
              </a:solidFill>
            </a:endParaRPr>
          </a:p>
          <a:p>
            <a:pPr marL="180975" indent="-180975" eaLnBrk="0" hangingPunct="0">
              <a:buFont typeface="Wingdings" pitchFamily="2" charset="2"/>
              <a:buChar char="§"/>
            </a:pPr>
            <a:endParaRPr lang="es-MX" b="0" dirty="0"/>
          </a:p>
        </p:txBody>
      </p:sp>
      <p:sp>
        <p:nvSpPr>
          <p:cNvPr id="15363"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a:t>
            </a:r>
          </a:p>
        </p:txBody>
      </p:sp>
      <p:sp>
        <p:nvSpPr>
          <p:cNvPr id="15364"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grpSp>
        <p:nvGrpSpPr>
          <p:cNvPr id="15365" name="Group 13"/>
          <p:cNvGrpSpPr>
            <a:grpSpLocks/>
          </p:cNvGrpSpPr>
          <p:nvPr/>
        </p:nvGrpSpPr>
        <p:grpSpPr bwMode="auto">
          <a:xfrm>
            <a:off x="1560513" y="8243888"/>
            <a:ext cx="5153025" cy="841375"/>
            <a:chOff x="983" y="5193"/>
            <a:chExt cx="3246" cy="530"/>
          </a:xfrm>
        </p:grpSpPr>
        <p:sp>
          <p:nvSpPr>
            <p:cNvPr id="15366"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15367"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15368" name="Text Box 7"/>
            <p:cNvSpPr txBox="1">
              <a:spLocks noChangeArrowheads="1"/>
            </p:cNvSpPr>
            <p:nvPr/>
          </p:nvSpPr>
          <p:spPr bwMode="auto">
            <a:xfrm>
              <a:off x="1800" y="5220"/>
              <a:ext cx="1785" cy="243"/>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15369"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María del Refugio González Flores</a:t>
              </a: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1741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28676" name="Text Box 11"/>
          <p:cNvSpPr txBox="1">
            <a:spLocks noChangeArrowheads="1"/>
          </p:cNvSpPr>
          <p:nvPr/>
        </p:nvSpPr>
        <p:spPr bwMode="auto">
          <a:xfrm>
            <a:off x="1557338" y="1258887"/>
            <a:ext cx="5181600" cy="5281446"/>
          </a:xfrm>
          <a:prstGeom prst="rect">
            <a:avLst/>
          </a:prstGeom>
          <a:noFill/>
          <a:ln w="9525">
            <a:noFill/>
            <a:miter lim="800000"/>
            <a:headEnd/>
            <a:tailEnd/>
          </a:ln>
        </p:spPr>
        <p:txBody>
          <a:bodyPr wrap="square">
            <a:spAutoFit/>
          </a:bodyPr>
          <a:lstStyle/>
          <a:p>
            <a:pPr marL="180975" indent="-180975" algn="ctr" eaLnBrk="0" hangingPunct="0">
              <a:defRPr/>
            </a:pPr>
            <a:r>
              <a:rPr lang="es-MX" i="1" dirty="0"/>
              <a:t>UNIDAD DE TRANSPARENCIA</a:t>
            </a:r>
            <a:endParaRPr lang="es-ES_tradnl" i="1" dirty="0"/>
          </a:p>
          <a:p>
            <a:pPr marL="180975" indent="-180975" algn="ctr" eaLnBrk="0" hangingPunct="0">
              <a:defRPr/>
            </a:pPr>
            <a:endParaRPr lang="en-US" i="1" dirty="0"/>
          </a:p>
          <a:p>
            <a:pPr marL="180975" indent="-180975" eaLnBrk="0" hangingPunct="0">
              <a:defRPr/>
            </a:pPr>
            <a:r>
              <a:rPr lang="en-US" i="1" dirty="0"/>
              <a:t>OBJETIVO:</a:t>
            </a:r>
            <a:endParaRPr lang="en-US" b="0" dirty="0">
              <a:solidFill>
                <a:schemeClr val="accent2"/>
              </a:solidFill>
            </a:endParaRPr>
          </a:p>
          <a:p>
            <a:pPr marL="180975" indent="-180975" eaLnBrk="0" hangingPunct="0">
              <a:defRPr/>
            </a:pPr>
            <a:endParaRPr lang="es-ES_tradnl" b="0" dirty="0">
              <a:solidFill>
                <a:schemeClr val="accent2"/>
              </a:solidFill>
            </a:endParaRPr>
          </a:p>
          <a:p>
            <a:pPr marL="180975" indent="-180975" algn="just" eaLnBrk="0" hangingPunct="0">
              <a:defRPr/>
            </a:pPr>
            <a:r>
              <a:rPr lang="es-MX" b="0" dirty="0"/>
              <a:t>	Promover y coordinar las actividades en materia de transparencia y realizar los procedimientos para asegurar la eficacia en la gestión de las solicitudes de acceso a la información. </a:t>
            </a:r>
          </a:p>
          <a:p>
            <a:pPr marL="180975" indent="-180975" eaLnBrk="0" hangingPunct="0">
              <a:defRPr/>
            </a:pPr>
            <a:endParaRPr lang="en-US" i="1" dirty="0"/>
          </a:p>
          <a:p>
            <a:pPr marL="180975" indent="-180975" eaLnBrk="0" hangingPunct="0">
              <a:defRPr/>
            </a:pPr>
            <a:endParaRPr lang="en-US" i="1" dirty="0"/>
          </a:p>
          <a:p>
            <a:pPr marL="180975" indent="-180975" eaLnBrk="0" hangingPunct="0">
              <a:defRPr/>
            </a:pPr>
            <a:r>
              <a:rPr lang="en-US" i="1" dirty="0"/>
              <a:t>FUNCIONES:</a:t>
            </a:r>
          </a:p>
          <a:p>
            <a:pPr marL="180975" indent="-180975" algn="just" eaLnBrk="0" hangingPunct="0">
              <a:lnSpc>
                <a:spcPct val="95000"/>
              </a:lnSpc>
              <a:defRPr/>
            </a:pPr>
            <a:endParaRPr lang="es-MX" b="0" dirty="0"/>
          </a:p>
          <a:p>
            <a:pPr marL="180975" indent="-180975" algn="just" eaLnBrk="0" hangingPunct="0">
              <a:lnSpc>
                <a:spcPct val="95000"/>
              </a:lnSpc>
              <a:buFont typeface="Wingdings" pitchFamily="2" charset="2"/>
              <a:buChar char="§"/>
              <a:defRPr/>
            </a:pPr>
            <a:r>
              <a:rPr lang="es-MX" b="0" dirty="0"/>
              <a:t> Recibir y dar trámite a las solicitudes de acceso a la información.</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Auxiliar a los particulares en la elaboración de solicitudes de acceso a la información y, en su caso, orientarlos sobre los sujetos obligados competentes conforme a la normatividad aplicable.</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Realizar los trámites internos necesarios para la atención de las solicitudes de acceso a la información.</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Efectuar las notificaciones a los solicitantes.</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Sugerir al Comité de Transparencia los procedimientos internos que aseguren la mayor eficiencia en la gestión de las solicitudes de acceso a la información, conforme a la normatividad aplicable.</a:t>
            </a:r>
          </a:p>
          <a:p>
            <a:pPr marL="180975" indent="-180975" algn="just" eaLnBrk="0" hangingPunct="0">
              <a:lnSpc>
                <a:spcPct val="95000"/>
              </a:lnSpc>
              <a:defRPr/>
            </a:pPr>
            <a:endParaRPr lang="es-MX" b="0" dirty="0"/>
          </a:p>
          <a:p>
            <a:pPr marL="180975" indent="-180975" algn="just" eaLnBrk="0" hangingPunct="0">
              <a:lnSpc>
                <a:spcPct val="95000"/>
              </a:lnSpc>
              <a:buFont typeface="Wingdings" pitchFamily="2" charset="2"/>
              <a:buChar char="§"/>
              <a:defRPr/>
            </a:pPr>
            <a:r>
              <a:rPr lang="es-MX" b="0" dirty="0"/>
              <a:t> Llevar un registro de las solicitudes de acceso a la información, respuestas, resultados, costos de reproducción y envío.</a:t>
            </a:r>
          </a:p>
          <a:p>
            <a:pPr>
              <a:defRPr/>
            </a:pPr>
            <a:r>
              <a:rPr lang="es-MX" b="0" dirty="0"/>
              <a:t> </a:t>
            </a:r>
          </a:p>
        </p:txBody>
      </p:sp>
      <p:sp>
        <p:nvSpPr>
          <p:cNvPr id="17413" name="Rectangle 4"/>
          <p:cNvSpPr>
            <a:spLocks noChangeArrowheads="1"/>
          </p:cNvSpPr>
          <p:nvPr/>
        </p:nvSpPr>
        <p:spPr bwMode="auto">
          <a:xfrm>
            <a:off x="1704975" y="8289925"/>
            <a:ext cx="5153025" cy="766763"/>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17414" name="Line 6"/>
          <p:cNvSpPr>
            <a:spLocks noChangeShapeType="1"/>
          </p:cNvSpPr>
          <p:nvPr/>
        </p:nvSpPr>
        <p:spPr bwMode="auto">
          <a:xfrm>
            <a:off x="1704975" y="8699500"/>
            <a:ext cx="5153025" cy="4763"/>
          </a:xfrm>
          <a:prstGeom prst="line">
            <a:avLst/>
          </a:prstGeom>
          <a:noFill/>
          <a:ln w="9525">
            <a:solidFill>
              <a:schemeClr val="tx1"/>
            </a:solidFill>
            <a:miter lim="800000"/>
            <a:headEnd/>
            <a:tailEnd/>
          </a:ln>
        </p:spPr>
        <p:txBody>
          <a:bodyPr wrap="none"/>
          <a:lstStyle/>
          <a:p>
            <a:endParaRPr lang="es-MX"/>
          </a:p>
        </p:txBody>
      </p:sp>
      <p:sp>
        <p:nvSpPr>
          <p:cNvPr id="17415" name="Text Box 7"/>
          <p:cNvSpPr txBox="1">
            <a:spLocks noChangeArrowheads="1"/>
          </p:cNvSpPr>
          <p:nvPr/>
        </p:nvSpPr>
        <p:spPr bwMode="auto">
          <a:xfrm>
            <a:off x="2989263" y="8363590"/>
            <a:ext cx="2854325" cy="387350"/>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17416" name="Text Box 10"/>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María del Refugio González Flores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1843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8436" name="Text Box 11"/>
          <p:cNvSpPr txBox="1">
            <a:spLocks noChangeArrowheads="1"/>
          </p:cNvSpPr>
          <p:nvPr/>
        </p:nvSpPr>
        <p:spPr bwMode="auto">
          <a:xfrm>
            <a:off x="1557338" y="1258888"/>
            <a:ext cx="5181600" cy="3610219"/>
          </a:xfrm>
          <a:prstGeom prst="rect">
            <a:avLst/>
          </a:prstGeom>
          <a:noFill/>
          <a:ln w="9525">
            <a:noFill/>
            <a:miter lim="800000"/>
            <a:headEnd/>
            <a:tailEnd/>
          </a:ln>
        </p:spPr>
        <p:txBody>
          <a:bodyPr>
            <a:spAutoFit/>
          </a:bodyPr>
          <a:lstStyle/>
          <a:p>
            <a:pPr marL="180975" indent="-180975" algn="ctr" eaLnBrk="0" hangingPunct="0"/>
            <a:r>
              <a:rPr lang="es-MX" i="1" dirty="0"/>
              <a:t>UNIDAD DE TRANSPARENCIA</a:t>
            </a:r>
            <a:endParaRPr lang="es-ES_tradnl" i="1" dirty="0"/>
          </a:p>
          <a:p>
            <a:pPr marL="180975" indent="-180975" algn="ctr" eaLnBrk="0" hangingPunct="0"/>
            <a:r>
              <a:rPr lang="en-US" i="1" dirty="0"/>
              <a:t>(CONTINÚA)</a:t>
            </a:r>
          </a:p>
          <a:p>
            <a:pPr marL="180975" indent="-180975" eaLnBrk="0" hangingPunct="0"/>
            <a:endParaRPr lang="en-US" i="1" dirty="0"/>
          </a:p>
          <a:p>
            <a:pPr marL="180975" indent="-180975" eaLnBrk="0" hangingPunct="0"/>
            <a:endParaRPr lang="en-US" i="1" dirty="0"/>
          </a:p>
          <a:p>
            <a:pPr marL="180975" indent="-180975" eaLnBrk="0" hangingPunct="0"/>
            <a:r>
              <a:rPr lang="en-US" i="1" dirty="0"/>
              <a:t>FUNCIONES:</a:t>
            </a:r>
          </a:p>
          <a:p>
            <a:pPr marL="180975" indent="-180975" eaLnBrk="0" hangingPunct="0"/>
            <a:endParaRPr lang="en-US" sz="900" i="1" dirty="0"/>
          </a:p>
          <a:p>
            <a:pPr marL="180975" indent="-180975" algn="just" eaLnBrk="0" hangingPunct="0">
              <a:lnSpc>
                <a:spcPct val="95000"/>
              </a:lnSpc>
              <a:buFont typeface="Wingdings" pitchFamily="2" charset="2"/>
              <a:buChar char="§"/>
            </a:pPr>
            <a:r>
              <a:rPr lang="es-MX" b="0" dirty="0"/>
              <a:t>Promover e implementar políticas de transparencia proactiva procurando su accesibilidad.</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 Fomentar la transparencia y accesibilidad al interior del sujeto obligado.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 Hacer del conocimiento de la instancia competente la probable responsabilidad por el incumplimiento de las obligaciones previstas en esta Ley y en las demás disposiciones aplicables, y</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smtClean="0"/>
              <a:t> </a:t>
            </a:r>
            <a:r>
              <a:rPr lang="es-MX" b="0" dirty="0"/>
              <a:t>Colaborar para mantener organizado y actualizado el sistema de archivo del Museo.</a:t>
            </a:r>
          </a:p>
          <a:p>
            <a:pPr marL="180975" indent="-180975" algn="just" eaLnBrk="0" hangingPunct="0">
              <a:lnSpc>
                <a:spcPct val="95000"/>
              </a:lnSpc>
              <a:buFont typeface="Wingdings" pitchFamily="2" charset="2"/>
              <a:buChar char="§"/>
            </a:pPr>
            <a:endParaRPr lang="es-ES" b="0" dirty="0"/>
          </a:p>
          <a:p>
            <a:pPr marL="180975" indent="-180975" algn="just" eaLnBrk="0" hangingPunct="0">
              <a:lnSpc>
                <a:spcPct val="95000"/>
              </a:lnSpc>
              <a:buFont typeface="Wingdings" pitchFamily="2" charset="2"/>
              <a:buChar char="§"/>
            </a:pPr>
            <a:r>
              <a:rPr lang="es-MX" b="0" dirty="0"/>
              <a:t>Estas funciones son enunciativas más no limitativas.</a:t>
            </a:r>
          </a:p>
        </p:txBody>
      </p:sp>
      <p:sp>
        <p:nvSpPr>
          <p:cNvPr id="18437" name="Rectangle 4"/>
          <p:cNvSpPr>
            <a:spLocks noChangeArrowheads="1"/>
          </p:cNvSpPr>
          <p:nvPr/>
        </p:nvSpPr>
        <p:spPr bwMode="auto">
          <a:xfrm>
            <a:off x="1704975" y="8289925"/>
            <a:ext cx="5153025" cy="766763"/>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18438" name="Line 6"/>
          <p:cNvSpPr>
            <a:spLocks noChangeShapeType="1"/>
          </p:cNvSpPr>
          <p:nvPr/>
        </p:nvSpPr>
        <p:spPr bwMode="auto">
          <a:xfrm>
            <a:off x="1704975" y="8699500"/>
            <a:ext cx="5153025" cy="4763"/>
          </a:xfrm>
          <a:prstGeom prst="line">
            <a:avLst/>
          </a:prstGeom>
          <a:noFill/>
          <a:ln w="9525">
            <a:solidFill>
              <a:schemeClr val="tx1"/>
            </a:solidFill>
            <a:miter lim="800000"/>
            <a:headEnd/>
            <a:tailEnd/>
          </a:ln>
        </p:spPr>
        <p:txBody>
          <a:bodyPr wrap="none"/>
          <a:lstStyle/>
          <a:p>
            <a:endParaRPr lang="es-MX"/>
          </a:p>
        </p:txBody>
      </p:sp>
      <p:sp>
        <p:nvSpPr>
          <p:cNvPr id="18439" name="Text Box 7"/>
          <p:cNvSpPr txBox="1">
            <a:spLocks noChangeArrowheads="1"/>
          </p:cNvSpPr>
          <p:nvPr/>
        </p:nvSpPr>
        <p:spPr bwMode="auto">
          <a:xfrm>
            <a:off x="2989263" y="8377238"/>
            <a:ext cx="2854325" cy="387350"/>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18440" name="Text Box 10"/>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María del Refugio González Flores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11"/>
          <p:cNvSpPr txBox="1">
            <a:spLocks noChangeArrowheads="1"/>
          </p:cNvSpPr>
          <p:nvPr/>
        </p:nvSpPr>
        <p:spPr bwMode="auto">
          <a:xfrm>
            <a:off x="1557338" y="1079500"/>
            <a:ext cx="5156200" cy="7662863"/>
          </a:xfrm>
          <a:prstGeom prst="rect">
            <a:avLst/>
          </a:prstGeom>
          <a:noFill/>
          <a:ln w="9525">
            <a:noFill/>
            <a:miter lim="800000"/>
            <a:headEnd/>
            <a:tailEnd/>
          </a:ln>
        </p:spPr>
        <p:txBody>
          <a:bodyPr>
            <a:spAutoFit/>
          </a:bodyPr>
          <a:lstStyle/>
          <a:p>
            <a:pPr marL="180975" indent="-180975" algn="ctr" eaLnBrk="0" hangingPunct="0"/>
            <a:r>
              <a:rPr lang="es-MX" i="1"/>
              <a:t>ASISTENTE DE DIRECCIÓN</a:t>
            </a:r>
          </a:p>
          <a:p>
            <a:pPr marL="180975" indent="-180975" algn="ctr" eaLnBrk="0" hangingPunct="0"/>
            <a:endParaRPr lang="en-US" i="1"/>
          </a:p>
          <a:p>
            <a:pPr marL="180975" indent="-180975" eaLnBrk="0" hangingPunct="0"/>
            <a:r>
              <a:rPr lang="en-US" i="1"/>
              <a:t>OBJETIVO:</a:t>
            </a:r>
            <a:endParaRPr lang="en-US" b="0"/>
          </a:p>
          <a:p>
            <a:pPr marL="180975" indent="-180975" eaLnBrk="0" hangingPunct="0"/>
            <a:endParaRPr lang="es-ES_tradnl" b="0"/>
          </a:p>
          <a:p>
            <a:pPr marL="180975" indent="-180975" algn="just" eaLnBrk="0" hangingPunct="0"/>
            <a:r>
              <a:rPr lang="es-MX" b="0"/>
              <a:t>	Desarrollar funciones operativas y administrativas relacionadas con las necesidades propias de la Dirección General.</a:t>
            </a:r>
          </a:p>
          <a:p>
            <a:pPr marL="180975" indent="-180975" eaLnBrk="0" hangingPunct="0"/>
            <a:endParaRPr lang="en-US" i="1"/>
          </a:p>
          <a:p>
            <a:pPr marL="180975" indent="-180975" eaLnBrk="0" hangingPunct="0"/>
            <a:endParaRPr lang="en-US" i="1"/>
          </a:p>
          <a:p>
            <a:pPr marL="180975" indent="-180975" eaLnBrk="0" hangingPunct="0"/>
            <a:r>
              <a:rPr lang="en-US" i="1"/>
              <a:t>FUNCIONES:</a:t>
            </a:r>
          </a:p>
          <a:p>
            <a:pPr marL="180975" indent="-180975" eaLnBrk="0" hangingPunct="0"/>
            <a:endParaRPr lang="es-MX" b="0"/>
          </a:p>
          <a:p>
            <a:pPr marL="180975" indent="-180975" algn="just" eaLnBrk="0" hangingPunct="0">
              <a:buFont typeface="Wingdings" pitchFamily="2" charset="2"/>
              <a:buChar char="§"/>
            </a:pPr>
            <a:r>
              <a:rPr lang="es-MX" b="0"/>
              <a:t>Recibir, registrar y archivar correspondencia.</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Concertar las entrevistas de la Dirección General y elaborar las minutas de acuerdo de las reuniones de trabajo.</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Atender en forma personal y vía telefónica para informar, aclarar, orientar o recibir y entregar folletos de información, de servicios o documentos diversos.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Mantener discreción en documentos e información de interés confidencial.</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Apoyar  con la autorización de la Dirección General a otras direcciones del Museo.</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Organizar, controlar y verificar el funcionamiento de archivos, así como su correcta integración y accesibilidad.</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Atender a los visitantes o funcionarios en forma directa para informar, aclarar, recibir o entregar documentos o información que le sean requeridos.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Organizar la agenda de la Dirección General.</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endParaRPr lang="es-MX" b="0"/>
          </a:p>
          <a:p>
            <a:pPr marL="180975" indent="-180975" algn="just" eaLnBrk="0" hangingPunct="0"/>
            <a:endParaRPr lang="es-MX" b="0"/>
          </a:p>
          <a:p>
            <a:pPr marL="180975" indent="-180975" algn="just" eaLnBrk="0" hangingPunct="0">
              <a:buFont typeface="Wingdings" pitchFamily="2" charset="2"/>
              <a:buChar char="§"/>
            </a:pPr>
            <a:endParaRPr lang="en-US" b="0"/>
          </a:p>
          <a:p>
            <a:pPr marL="180975" indent="-180975" algn="just" eaLnBrk="0" hangingPunct="0"/>
            <a:endParaRPr lang="es-MX" i="1"/>
          </a:p>
          <a:p>
            <a:pPr marL="180975" indent="-180975" algn="ctr" eaLnBrk="0" hangingPunct="0">
              <a:buFont typeface="Wingdings" pitchFamily="2" charset="2"/>
              <a:buChar char="§"/>
            </a:pPr>
            <a:endParaRPr lang="es-MX" i="1"/>
          </a:p>
          <a:p>
            <a:pPr marL="180975" indent="-180975" eaLnBrk="0" hangingPunct="0">
              <a:buFont typeface="Wingdings" pitchFamily="2" charset="2"/>
              <a:buChar char="§"/>
            </a:pPr>
            <a:endParaRPr lang="en-US" i="1"/>
          </a:p>
        </p:txBody>
      </p:sp>
      <p:sp>
        <p:nvSpPr>
          <p:cNvPr id="19459"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a:t>
            </a:r>
          </a:p>
        </p:txBody>
      </p:sp>
      <p:sp>
        <p:nvSpPr>
          <p:cNvPr id="19460"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grpSp>
        <p:nvGrpSpPr>
          <p:cNvPr id="19461" name="Group 13"/>
          <p:cNvGrpSpPr>
            <a:grpSpLocks/>
          </p:cNvGrpSpPr>
          <p:nvPr/>
        </p:nvGrpSpPr>
        <p:grpSpPr bwMode="auto">
          <a:xfrm>
            <a:off x="1560513" y="8286750"/>
            <a:ext cx="5297487" cy="841375"/>
            <a:chOff x="983" y="5193"/>
            <a:chExt cx="3246" cy="530"/>
          </a:xfrm>
        </p:grpSpPr>
        <p:sp>
          <p:nvSpPr>
            <p:cNvPr id="19462"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19463"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19464" name="Text Box 7"/>
            <p:cNvSpPr txBox="1">
              <a:spLocks noChangeArrowheads="1"/>
            </p:cNvSpPr>
            <p:nvPr/>
          </p:nvSpPr>
          <p:spPr bwMode="auto">
            <a:xfrm>
              <a:off x="1800" y="5220"/>
              <a:ext cx="1785" cy="243"/>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19465"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María del Refugio González Flores</a:t>
              </a: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1"/>
          <p:cNvSpPr txBox="1">
            <a:spLocks noChangeArrowheads="1"/>
          </p:cNvSpPr>
          <p:nvPr/>
        </p:nvSpPr>
        <p:spPr bwMode="auto">
          <a:xfrm>
            <a:off x="1557338" y="1285875"/>
            <a:ext cx="5156200" cy="3046413"/>
          </a:xfrm>
          <a:prstGeom prst="rect">
            <a:avLst/>
          </a:prstGeom>
          <a:noFill/>
          <a:ln w="9525">
            <a:noFill/>
            <a:miter lim="800000"/>
            <a:headEnd/>
            <a:tailEnd/>
          </a:ln>
        </p:spPr>
        <p:txBody>
          <a:bodyPr>
            <a:spAutoFit/>
          </a:bodyPr>
          <a:lstStyle/>
          <a:p>
            <a:pPr marL="180975" indent="-180975" algn="ctr" eaLnBrk="0" hangingPunct="0"/>
            <a:r>
              <a:rPr lang="es-MX" i="1"/>
              <a:t>ASISTENTE DE DIRECCIÓN</a:t>
            </a:r>
          </a:p>
          <a:p>
            <a:pPr marL="180975" indent="-180975" algn="ctr" eaLnBrk="0" hangingPunct="0"/>
            <a:r>
              <a:rPr lang="es-MX" i="1"/>
              <a:t>(CONTINÚA)</a:t>
            </a:r>
          </a:p>
          <a:p>
            <a:pPr marL="180975" indent="-180975" algn="ctr" eaLnBrk="0" hangingPunct="0"/>
            <a:endParaRPr lang="es-MX" i="1"/>
          </a:p>
          <a:p>
            <a:pPr marL="180975" indent="-180975" algn="just" eaLnBrk="0" hangingPunct="0">
              <a:buFont typeface="Wingdings" pitchFamily="2" charset="2"/>
              <a:buChar char="§"/>
            </a:pPr>
            <a:r>
              <a:rPr lang="es-MX" b="0"/>
              <a:t>Cumplir con las obligaciones que establece la Ley de Transparencia y Acceso a la información Pública del Estado de San Luis Potosí mediante el llenado de formatos asignados por la Unidad de Transparencia para poner a disposición del público y mantener actualizada la  información en los respectivos medios electrónicos.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Colaborar para mantener organizado y actualizado el sistema de archivo del Museo.</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Estas funciones son enunciativas más no limitativas.</a:t>
            </a:r>
            <a:endParaRPr lang="es-MX" i="1"/>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endParaRPr lang="es-MX" b="0"/>
          </a:p>
          <a:p>
            <a:pPr marL="180975" indent="-180975" eaLnBrk="0" hangingPunct="0">
              <a:buFont typeface="Wingdings" pitchFamily="2" charset="2"/>
              <a:buChar char="§"/>
            </a:pPr>
            <a:endParaRPr lang="es-MX" b="0"/>
          </a:p>
        </p:txBody>
      </p:sp>
      <p:sp>
        <p:nvSpPr>
          <p:cNvPr id="20483"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a:t>
            </a:r>
          </a:p>
        </p:txBody>
      </p:sp>
      <p:sp>
        <p:nvSpPr>
          <p:cNvPr id="20484"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grpSp>
        <p:nvGrpSpPr>
          <p:cNvPr id="20485" name="Group 13"/>
          <p:cNvGrpSpPr>
            <a:grpSpLocks/>
          </p:cNvGrpSpPr>
          <p:nvPr/>
        </p:nvGrpSpPr>
        <p:grpSpPr bwMode="auto">
          <a:xfrm>
            <a:off x="1560513" y="8243888"/>
            <a:ext cx="5153025" cy="841375"/>
            <a:chOff x="983" y="5193"/>
            <a:chExt cx="3246" cy="530"/>
          </a:xfrm>
        </p:grpSpPr>
        <p:sp>
          <p:nvSpPr>
            <p:cNvPr id="20486"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20487"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20488" name="Text Box 7"/>
            <p:cNvSpPr txBox="1">
              <a:spLocks noChangeArrowheads="1"/>
            </p:cNvSpPr>
            <p:nvPr/>
          </p:nvSpPr>
          <p:spPr bwMode="auto">
            <a:xfrm>
              <a:off x="1800" y="5220"/>
              <a:ext cx="1785" cy="243"/>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20489"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María del Refugio González Flores</a:t>
              </a: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a:t>
            </a:r>
          </a:p>
        </p:txBody>
      </p:sp>
      <p:sp>
        <p:nvSpPr>
          <p:cNvPr id="2150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21508" name="Text Box 11"/>
          <p:cNvSpPr txBox="1">
            <a:spLocks noChangeArrowheads="1"/>
          </p:cNvSpPr>
          <p:nvPr/>
        </p:nvSpPr>
        <p:spPr bwMode="auto">
          <a:xfrm>
            <a:off x="1557338" y="1258888"/>
            <a:ext cx="5181600" cy="6761162"/>
          </a:xfrm>
          <a:prstGeom prst="rect">
            <a:avLst/>
          </a:prstGeom>
          <a:noFill/>
          <a:ln w="9525">
            <a:noFill/>
            <a:miter lim="800000"/>
            <a:headEnd/>
            <a:tailEnd/>
          </a:ln>
        </p:spPr>
        <p:txBody>
          <a:bodyPr>
            <a:spAutoFit/>
          </a:bodyPr>
          <a:lstStyle/>
          <a:p>
            <a:pPr marL="180975" indent="-180975" algn="ctr" eaLnBrk="0" hangingPunct="0"/>
            <a:r>
              <a:rPr lang="es-MX" i="1" dirty="0"/>
              <a:t>SUBDIRECCIÓN DE PUBLICIDAD</a:t>
            </a:r>
          </a:p>
          <a:p>
            <a:pPr marL="180975" indent="-180975" algn="ctr" eaLnBrk="0" hangingPunct="0"/>
            <a:endParaRPr lang="en-US" i="1" dirty="0"/>
          </a:p>
          <a:p>
            <a:pPr marL="180975" indent="-180975" eaLnBrk="0" hangingPunct="0"/>
            <a:r>
              <a:rPr lang="en-US" i="1" dirty="0"/>
              <a:t>OBJETIVO:</a:t>
            </a:r>
            <a:endParaRPr lang="en-US" b="0" dirty="0">
              <a:solidFill>
                <a:schemeClr val="accent2"/>
              </a:solidFill>
            </a:endParaRPr>
          </a:p>
          <a:p>
            <a:pPr marL="180975" indent="-180975" eaLnBrk="0" hangingPunct="0"/>
            <a:endParaRPr lang="es-ES_tradnl" b="0" dirty="0">
              <a:solidFill>
                <a:schemeClr val="accent2"/>
              </a:solidFill>
            </a:endParaRPr>
          </a:p>
          <a:p>
            <a:pPr marL="180975" indent="-180975" algn="just" eaLnBrk="0" hangingPunct="0"/>
            <a:r>
              <a:rPr lang="es-MX" b="0" dirty="0"/>
              <a:t>    Realizar las actividades derivadas del plan de marca y del plan de medios para dar al Museo la publicidad necesaria acorde la misión, visión y valores del mismo y ayude a posicionarlo como marca en la mente de los visitantes.</a:t>
            </a:r>
          </a:p>
          <a:p>
            <a:pPr marL="180975" indent="-180975" eaLnBrk="0" hangingPunct="0"/>
            <a:endParaRPr lang="en-US" i="1" dirty="0"/>
          </a:p>
          <a:p>
            <a:pPr marL="180975" indent="-180975" eaLnBrk="0" hangingPunct="0"/>
            <a:endParaRPr lang="en-US" i="1" dirty="0"/>
          </a:p>
          <a:p>
            <a:pPr marL="180975" indent="-180975" eaLnBrk="0" hangingPunct="0"/>
            <a:endParaRPr lang="en-US" i="1" dirty="0"/>
          </a:p>
          <a:p>
            <a:pPr marL="180975" indent="-180975" eaLnBrk="0" hangingPunct="0"/>
            <a:r>
              <a:rPr lang="en-US" i="1" dirty="0"/>
              <a:t>FUNCIONES:</a:t>
            </a:r>
          </a:p>
          <a:p>
            <a:pPr marL="180975" indent="-180975" eaLnBrk="0" hangingPunct="0"/>
            <a:endParaRPr lang="en-US" sz="1000" i="1" dirty="0">
              <a:solidFill>
                <a:schemeClr val="accent2"/>
              </a:solidFill>
            </a:endParaRPr>
          </a:p>
          <a:p>
            <a:pPr marL="180975" indent="-180975" algn="just" eaLnBrk="0" hangingPunct="0">
              <a:lnSpc>
                <a:spcPct val="95000"/>
              </a:lnSpc>
              <a:buFont typeface="Wingdings" pitchFamily="2" charset="2"/>
              <a:buChar char="§"/>
            </a:pPr>
            <a:r>
              <a:rPr lang="es-MX" b="0" dirty="0"/>
              <a:t>Proponer, diseñar, planificar, elaborar y desarrollar la estrategia de difusión y promoción del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Coordinar y controlar el lanzamiento de campañas publicitarias y de promoción.</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Dirigir y supervisar los estudios relativos al impacto, cuotas y distribución de la campaña publicitaria.</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Dar soporte al área de ventas en todo lo relativo a estrategias y políticas de publicidad.</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Realizar investigaciones comerciales de los productos existentes o nuevos, realizando el estudio de las debilidades, amenazas, fortalezas y oportunidades de los mismos en el mercado.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Aplicar el manual de identidad del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 Desarrollar el plan de marca del Museo a nivel estatal, nacional e internacional.</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Desarrollar las campañas de radio, televisión y medios impresos.</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Mantener una relación estrecha con los medios de comunicación.</a:t>
            </a:r>
          </a:p>
          <a:p>
            <a:pPr marL="180975" indent="-180975" algn="just" eaLnBrk="0" hangingPunct="0">
              <a:lnSpc>
                <a:spcPct val="95000"/>
              </a:lnSpc>
              <a:buFont typeface="Wingdings" pitchFamily="2" charset="2"/>
              <a:buChar char="§"/>
            </a:pPr>
            <a:endParaRPr lang="es-MX" b="0" dirty="0"/>
          </a:p>
        </p:txBody>
      </p:sp>
      <p:grpSp>
        <p:nvGrpSpPr>
          <p:cNvPr id="21509" name="Group 13"/>
          <p:cNvGrpSpPr>
            <a:grpSpLocks/>
          </p:cNvGrpSpPr>
          <p:nvPr/>
        </p:nvGrpSpPr>
        <p:grpSpPr bwMode="auto">
          <a:xfrm>
            <a:off x="1560513" y="8243888"/>
            <a:ext cx="5153025" cy="841375"/>
            <a:chOff x="983" y="5193"/>
            <a:chExt cx="3246" cy="530"/>
          </a:xfrm>
        </p:grpSpPr>
        <p:sp>
          <p:nvSpPr>
            <p:cNvPr id="21510"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21511"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21512" name="Text Box 7"/>
            <p:cNvSpPr txBox="1">
              <a:spLocks noChangeArrowheads="1"/>
            </p:cNvSpPr>
            <p:nvPr/>
          </p:nvSpPr>
          <p:spPr bwMode="auto">
            <a:xfrm>
              <a:off x="1800" y="5220"/>
              <a:ext cx="1785" cy="243"/>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21513"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María del Refugio González Flores</a:t>
              </a: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2253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22532" name="Text Box 11"/>
          <p:cNvSpPr txBox="1">
            <a:spLocks noChangeArrowheads="1"/>
          </p:cNvSpPr>
          <p:nvPr/>
        </p:nvSpPr>
        <p:spPr bwMode="auto">
          <a:xfrm>
            <a:off x="1557338" y="1258888"/>
            <a:ext cx="5181600" cy="4238625"/>
          </a:xfrm>
          <a:prstGeom prst="rect">
            <a:avLst/>
          </a:prstGeom>
          <a:noFill/>
          <a:ln w="9525">
            <a:noFill/>
            <a:miter lim="800000"/>
            <a:headEnd/>
            <a:tailEnd/>
          </a:ln>
        </p:spPr>
        <p:txBody>
          <a:bodyPr>
            <a:spAutoFit/>
          </a:bodyPr>
          <a:lstStyle/>
          <a:p>
            <a:pPr marL="180975" indent="-180975" algn="ctr" eaLnBrk="0" hangingPunct="0"/>
            <a:r>
              <a:rPr lang="es-MX" i="1"/>
              <a:t>SUBDIRECCIÓN DE PUBLICIDAD</a:t>
            </a:r>
          </a:p>
          <a:p>
            <a:pPr marL="180975" indent="-180975" algn="ctr" eaLnBrk="0" hangingPunct="0"/>
            <a:r>
              <a:rPr lang="es-MX" i="1"/>
              <a:t>(CONTINÚA)</a:t>
            </a:r>
          </a:p>
          <a:p>
            <a:pPr marL="180975" indent="-180975" algn="just" eaLnBrk="0" hangingPunct="0">
              <a:lnSpc>
                <a:spcPct val="95000"/>
              </a:lnSpc>
              <a:buFontTx/>
              <a:buChar char="•"/>
            </a:pPr>
            <a:endParaRPr lang="es-MX" b="0"/>
          </a:p>
          <a:p>
            <a:pPr marL="180975" indent="-180975" algn="just" eaLnBrk="0" hangingPunct="0">
              <a:lnSpc>
                <a:spcPct val="95000"/>
              </a:lnSpc>
              <a:buFont typeface="Wingdings" pitchFamily="2" charset="2"/>
              <a:buChar char="§"/>
            </a:pPr>
            <a:r>
              <a:rPr lang="es-MX" b="0"/>
              <a:t>Supervisar los trabajos de diseño y producción de materiales impresos y publicitarios.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Coordinar la agenda de entrevistas y presencia en medios de la Dirección General.</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 Diseñar y programar el plan de medios para la difusión del Museo a nivel estatal, nacional e internacional. </a:t>
            </a:r>
          </a:p>
          <a:p>
            <a:pPr marL="180975" indent="-180975" algn="just" eaLnBrk="0" hangingPunct="0">
              <a:lnSpc>
                <a:spcPct val="95000"/>
              </a:lnSpc>
              <a:buFont typeface="Wingdings" pitchFamily="2" charset="2"/>
              <a:buChar char="§"/>
            </a:pPr>
            <a:endParaRPr lang="es-MX" b="0"/>
          </a:p>
          <a:p>
            <a:pPr marL="180975" indent="-180975" algn="just" eaLnBrk="0" hangingPunct="0">
              <a:buFont typeface="Wingdings" pitchFamily="2" charset="2"/>
              <a:buChar char="§"/>
            </a:pPr>
            <a:r>
              <a:rPr lang="es-MX" b="0"/>
              <a:t>Cumplir con las obligaciones que establece la Ley de Transparencia y Acceso a la información Pública del Estado de San Luis Potosí mediante el llenado de formatos asignados por la Unidad de Transparencia para poner a disposición del público y mantener actualizada la  información en los respectivos medios electrónicos.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Colaborar para mantener organizado y actualizado el sistema de archivo del Museo.</a:t>
            </a:r>
          </a:p>
          <a:p>
            <a:pPr marL="180975" indent="-180975" algn="just">
              <a:buFont typeface="Wingdings" pitchFamily="2" charset="2"/>
              <a:buChar char="§"/>
            </a:pPr>
            <a:endParaRPr lang="es-MX" b="0">
              <a:solidFill>
                <a:srgbClr val="000000"/>
              </a:solidFill>
            </a:endParaRPr>
          </a:p>
          <a:p>
            <a:pPr marL="180975" indent="-180975" algn="just">
              <a:buFont typeface="Wingdings" pitchFamily="2" charset="2"/>
              <a:buChar char="§"/>
            </a:pPr>
            <a:r>
              <a:rPr lang="es-MX" b="0"/>
              <a:t>Estas funciones son enunciativas más no limitativas.</a:t>
            </a:r>
            <a:endParaRPr lang="es-MX" i="1"/>
          </a:p>
          <a:p>
            <a:pPr marL="180975" indent="-180975" algn="just" eaLnBrk="0" hangingPunct="0">
              <a:lnSpc>
                <a:spcPct val="95000"/>
              </a:lnSpc>
              <a:buFont typeface="Wingdings" pitchFamily="2" charset="2"/>
              <a:buChar char="§"/>
            </a:pPr>
            <a:endParaRPr lang="es-MX" b="0"/>
          </a:p>
        </p:txBody>
      </p:sp>
      <p:grpSp>
        <p:nvGrpSpPr>
          <p:cNvPr id="22533" name="Group 13"/>
          <p:cNvGrpSpPr>
            <a:grpSpLocks/>
          </p:cNvGrpSpPr>
          <p:nvPr/>
        </p:nvGrpSpPr>
        <p:grpSpPr bwMode="auto">
          <a:xfrm>
            <a:off x="1560513" y="8243888"/>
            <a:ext cx="5153025" cy="841375"/>
            <a:chOff x="983" y="5193"/>
            <a:chExt cx="3246" cy="530"/>
          </a:xfrm>
        </p:grpSpPr>
        <p:sp>
          <p:nvSpPr>
            <p:cNvPr id="22534"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22535"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22536" name="Text Box 7"/>
            <p:cNvSpPr txBox="1">
              <a:spLocks noChangeArrowheads="1"/>
            </p:cNvSpPr>
            <p:nvPr/>
          </p:nvSpPr>
          <p:spPr bwMode="auto">
            <a:xfrm>
              <a:off x="1800" y="5220"/>
              <a:ext cx="1785" cy="243"/>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22537"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María del Refugio González Flores</a:t>
              </a:r>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2355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23556" name="Text Box 11"/>
          <p:cNvSpPr txBox="1">
            <a:spLocks noChangeArrowheads="1"/>
          </p:cNvSpPr>
          <p:nvPr/>
        </p:nvSpPr>
        <p:spPr bwMode="auto">
          <a:xfrm>
            <a:off x="1557338" y="1258888"/>
            <a:ext cx="5181600" cy="7023100"/>
          </a:xfrm>
          <a:prstGeom prst="rect">
            <a:avLst/>
          </a:prstGeom>
          <a:noFill/>
          <a:ln w="9525">
            <a:noFill/>
            <a:miter lim="800000"/>
            <a:headEnd/>
            <a:tailEnd/>
          </a:ln>
        </p:spPr>
        <p:txBody>
          <a:bodyPr>
            <a:spAutoFit/>
          </a:bodyPr>
          <a:lstStyle/>
          <a:p>
            <a:pPr marL="180975" indent="-180975" algn="ctr" eaLnBrk="0" hangingPunct="0"/>
            <a:r>
              <a:rPr lang="es-MX" i="1"/>
              <a:t>SUPERVISIÓN DE MEDIOS</a:t>
            </a:r>
          </a:p>
          <a:p>
            <a:pPr marL="180975" indent="-180975" algn="ctr" eaLnBrk="0" hangingPunct="0"/>
            <a:endParaRPr lang="en-US" i="1"/>
          </a:p>
          <a:p>
            <a:pPr marL="180975" indent="-180975" eaLnBrk="0" hangingPunct="0"/>
            <a:r>
              <a:rPr lang="en-US" i="1"/>
              <a:t>OBJETIVO:</a:t>
            </a:r>
            <a:endParaRPr lang="en-US" b="0">
              <a:solidFill>
                <a:schemeClr val="accent2"/>
              </a:solidFill>
            </a:endParaRPr>
          </a:p>
          <a:p>
            <a:pPr marL="180975" indent="-180975" algn="just" eaLnBrk="0" hangingPunct="0"/>
            <a:endParaRPr lang="es-ES_tradnl" b="0">
              <a:solidFill>
                <a:schemeClr val="accent2"/>
              </a:solidFill>
            </a:endParaRPr>
          </a:p>
          <a:p>
            <a:pPr marL="180975" indent="-180975" algn="just" eaLnBrk="0" hangingPunct="0"/>
            <a:r>
              <a:rPr lang="es-ES_tradnl" b="0"/>
              <a:t>    Supervisar a través del monitoreo de los diferentes medios de comunicación que la campaña del plan de marca y medios diseñado por la Subdirección de Publicidad se lleve a cabo según los contratos establecidos.</a:t>
            </a:r>
          </a:p>
          <a:p>
            <a:pPr marL="180975" indent="-180975" algn="just" eaLnBrk="0" hangingPunct="0"/>
            <a:endParaRPr lang="en-US" i="1"/>
          </a:p>
          <a:p>
            <a:pPr marL="180975" indent="-180975" algn="just" eaLnBrk="0" hangingPunct="0"/>
            <a:endParaRPr lang="en-US" i="1"/>
          </a:p>
          <a:p>
            <a:pPr marL="180975" indent="-180975" algn="just" eaLnBrk="0" hangingPunct="0"/>
            <a:endParaRPr lang="en-US" i="1"/>
          </a:p>
          <a:p>
            <a:pPr marL="180975" indent="-180975" eaLnBrk="0" hangingPunct="0"/>
            <a:r>
              <a:rPr lang="en-US" i="1"/>
              <a:t>FUNCIONES:</a:t>
            </a:r>
          </a:p>
          <a:p>
            <a:pPr marL="180975" indent="-180975" eaLnBrk="0" hangingPunct="0"/>
            <a:endParaRPr lang="en-US" sz="1000" i="1">
              <a:solidFill>
                <a:schemeClr val="accent2"/>
              </a:solidFill>
            </a:endParaRPr>
          </a:p>
          <a:p>
            <a:pPr marL="180975" indent="-180975" algn="just" eaLnBrk="0" hangingPunct="0">
              <a:lnSpc>
                <a:spcPct val="95000"/>
              </a:lnSpc>
              <a:buFont typeface="Wingdings" pitchFamily="2" charset="2"/>
              <a:buChar char="§"/>
            </a:pPr>
            <a:r>
              <a:rPr lang="es-MX" b="0"/>
              <a:t>Proponer estrategias de publicidad a Subdirección de Publicidad.</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Elaborar y enviar boletines de prensa para enviarlos a los diferentes medios de comunicación.</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Atender a medios de comunicación en las visitas que realicen al Museo o en las entrevistas.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Analizar las notas publicadas en los medios diariamente.</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Monitorear las campañas de radio, televisión y medios impresos.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Enviar las pautas de radio, televisión e inserciones publicitarias.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la distribución de impresos en las taquillas del Museo y los módulos de información turística del Gobierno del Estado y el H. Ayuntamiento de San Luis Potosí</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Realizar levantamiento en video y fotografía de las actividades artísticas y memoria histórica del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la colocación de espectaculares y cartelería.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en coordinación con la Subdirección de Mantenimiento a Mobiliario y Exhibiciones la colocación de la señalética de “descanso” de exhibiciones.</a:t>
            </a:r>
          </a:p>
        </p:txBody>
      </p:sp>
      <p:grpSp>
        <p:nvGrpSpPr>
          <p:cNvPr id="23557" name="Group 13"/>
          <p:cNvGrpSpPr>
            <a:grpSpLocks/>
          </p:cNvGrpSpPr>
          <p:nvPr/>
        </p:nvGrpSpPr>
        <p:grpSpPr bwMode="auto">
          <a:xfrm>
            <a:off x="1560513" y="8243888"/>
            <a:ext cx="5153025" cy="841375"/>
            <a:chOff x="983" y="5193"/>
            <a:chExt cx="3246" cy="530"/>
          </a:xfrm>
        </p:grpSpPr>
        <p:sp>
          <p:nvSpPr>
            <p:cNvPr id="23558"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23559"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23560" name="Text Box 7"/>
            <p:cNvSpPr txBox="1">
              <a:spLocks noChangeArrowheads="1"/>
            </p:cNvSpPr>
            <p:nvPr/>
          </p:nvSpPr>
          <p:spPr bwMode="auto">
            <a:xfrm>
              <a:off x="1800" y="5220"/>
              <a:ext cx="1785" cy="243"/>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23561"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María del Refugio González Flores</a:t>
              </a: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2457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24580" name="Text Box 11"/>
          <p:cNvSpPr txBox="1">
            <a:spLocks noChangeArrowheads="1"/>
          </p:cNvSpPr>
          <p:nvPr/>
        </p:nvSpPr>
        <p:spPr bwMode="auto">
          <a:xfrm>
            <a:off x="1560513" y="1258888"/>
            <a:ext cx="5181600" cy="5456237"/>
          </a:xfrm>
          <a:prstGeom prst="rect">
            <a:avLst/>
          </a:prstGeom>
          <a:noFill/>
          <a:ln w="9525">
            <a:noFill/>
            <a:miter lim="800000"/>
            <a:headEnd/>
            <a:tailEnd/>
          </a:ln>
        </p:spPr>
        <p:txBody>
          <a:bodyPr>
            <a:spAutoFit/>
          </a:bodyPr>
          <a:lstStyle/>
          <a:p>
            <a:pPr marL="180975" indent="-180975" algn="ctr" eaLnBrk="0" hangingPunct="0"/>
            <a:r>
              <a:rPr lang="es-MX" i="1" dirty="0"/>
              <a:t>SUPERVISIÓN DE MEDIOS</a:t>
            </a:r>
          </a:p>
          <a:p>
            <a:pPr marL="180975" indent="-180975" algn="ctr" eaLnBrk="0" hangingPunct="0"/>
            <a:r>
              <a:rPr lang="es-MX" i="1" dirty="0"/>
              <a:t>(CONTINÚA)</a:t>
            </a:r>
          </a:p>
          <a:p>
            <a:pPr marL="180975" indent="-180975" algn="ctr" eaLnBrk="0" hangingPunct="0"/>
            <a:endParaRPr lang="es-MX" b="0" dirty="0"/>
          </a:p>
          <a:p>
            <a:pPr marL="180975" indent="-180975" algn="just" eaLnBrk="0" hangingPunct="0">
              <a:lnSpc>
                <a:spcPct val="95000"/>
              </a:lnSpc>
              <a:buFont typeface="Wingdings" pitchFamily="2" charset="2"/>
              <a:buChar char="§"/>
            </a:pPr>
            <a:r>
              <a:rPr lang="es-MX" b="0" dirty="0"/>
              <a:t>Distribuir las hojas de sala en las actividades artísticas en la sala de usos múltiples.</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Elaborar síntesis periodística semanalmente.</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Recopilar y elaborar fotografías de cada uno de los eventos especiales.</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Investigar medios adecuados para las campañas publicitarias.</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Atender las necesidades de las diferentes áreas que integran al museo y que solicitan la elaboración de publicidad.</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Realizar la justificación de los gastos realizados por la Subdirección de Publicidad </a:t>
            </a:r>
            <a:r>
              <a:rPr lang="es-MX" b="0" dirty="0" smtClean="0"/>
              <a:t>con la Supervisión </a:t>
            </a:r>
            <a:r>
              <a:rPr lang="es-MX" b="0" dirty="0"/>
              <a:t>de Compras.</a:t>
            </a:r>
          </a:p>
          <a:p>
            <a:pPr marL="180975" indent="-180975" algn="just" eaLnBrk="0" hangingPunct="0">
              <a:lnSpc>
                <a:spcPct val="95000"/>
              </a:lnSpc>
              <a:buFont typeface="Wingdings" pitchFamily="2" charset="2"/>
              <a:buChar char="§"/>
            </a:pPr>
            <a:endParaRPr lang="es-MX" b="0" dirty="0"/>
          </a:p>
          <a:p>
            <a:pPr marL="180975" indent="-180975" algn="just" eaLnBrk="0" hangingPunct="0">
              <a:buFont typeface="Wingdings" pitchFamily="2" charset="2"/>
              <a:buChar char="§"/>
            </a:pPr>
            <a:r>
              <a:rPr lang="es-MX" b="0" dirty="0"/>
              <a:t>Cumplir con las obligaciones que establece la Ley de Transparencia y Acceso a la información Pública del Estado de San Luis Potosí mediante el llenado de formatos asignados por la Unidad de Transparencia para poner a disposición del público y mantener actualizada la  información en los respectivos medios electrónicos.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Colaborar para mantener organizado y actualizado el sistema de archivo del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Estas funciones son enunciativas más no limitativas.</a:t>
            </a:r>
          </a:p>
        </p:txBody>
      </p:sp>
      <p:grpSp>
        <p:nvGrpSpPr>
          <p:cNvPr id="24581" name="Group 13"/>
          <p:cNvGrpSpPr>
            <a:grpSpLocks/>
          </p:cNvGrpSpPr>
          <p:nvPr/>
        </p:nvGrpSpPr>
        <p:grpSpPr bwMode="auto">
          <a:xfrm>
            <a:off x="1560513" y="8243888"/>
            <a:ext cx="5153025" cy="841375"/>
            <a:chOff x="983" y="5193"/>
            <a:chExt cx="3246" cy="530"/>
          </a:xfrm>
        </p:grpSpPr>
        <p:sp>
          <p:nvSpPr>
            <p:cNvPr id="24582"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24583"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24584" name="Text Box 7"/>
            <p:cNvSpPr txBox="1">
              <a:spLocks noChangeArrowheads="1"/>
            </p:cNvSpPr>
            <p:nvPr/>
          </p:nvSpPr>
          <p:spPr bwMode="auto">
            <a:xfrm>
              <a:off x="1800" y="5220"/>
              <a:ext cx="1785" cy="243"/>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24585"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María del Refugio González Flores</a:t>
              </a:r>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2560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25604" name="Text Box 11"/>
          <p:cNvSpPr txBox="1">
            <a:spLocks noChangeArrowheads="1"/>
          </p:cNvSpPr>
          <p:nvPr/>
        </p:nvSpPr>
        <p:spPr bwMode="auto">
          <a:xfrm>
            <a:off x="1557338" y="1258888"/>
            <a:ext cx="5181600" cy="7367587"/>
          </a:xfrm>
          <a:prstGeom prst="rect">
            <a:avLst/>
          </a:prstGeom>
          <a:noFill/>
          <a:ln w="9525">
            <a:noFill/>
            <a:miter lim="800000"/>
            <a:headEnd/>
            <a:tailEnd/>
          </a:ln>
        </p:spPr>
        <p:txBody>
          <a:bodyPr>
            <a:spAutoFit/>
          </a:bodyPr>
          <a:lstStyle/>
          <a:p>
            <a:pPr marL="180975" indent="-180975" algn="ctr" eaLnBrk="0" hangingPunct="0"/>
            <a:r>
              <a:rPr lang="es-MX" i="1" dirty="0"/>
              <a:t>DISEÑADOR</a:t>
            </a:r>
          </a:p>
          <a:p>
            <a:pPr marL="180975" indent="-180975" algn="ctr" eaLnBrk="0" hangingPunct="0"/>
            <a:endParaRPr lang="en-US" i="1" dirty="0"/>
          </a:p>
          <a:p>
            <a:pPr marL="180975" indent="-180975" eaLnBrk="0" hangingPunct="0"/>
            <a:r>
              <a:rPr lang="en-US" i="1" dirty="0"/>
              <a:t>OBJETIVO:</a:t>
            </a:r>
            <a:endParaRPr lang="en-US" b="0" dirty="0">
              <a:solidFill>
                <a:schemeClr val="accent2"/>
              </a:solidFill>
            </a:endParaRPr>
          </a:p>
          <a:p>
            <a:pPr marL="180975" indent="-180975" eaLnBrk="0" hangingPunct="0"/>
            <a:endParaRPr lang="es-ES_tradnl" b="0" dirty="0">
              <a:solidFill>
                <a:schemeClr val="accent2"/>
              </a:solidFill>
            </a:endParaRPr>
          </a:p>
          <a:p>
            <a:pPr marL="180975" indent="-180975" algn="just" eaLnBrk="0" hangingPunct="0"/>
            <a:r>
              <a:rPr lang="es-MX" b="0" dirty="0"/>
              <a:t>    Desarrollar los productos promocionales, impresos y de divulgación del Museo, aplicando el manual de identidad a fin de mantener el uso correcto del logotipo en papelería y publicidad, así como el adecuado uso de medios impresos y digitales. Cuidar que la imagen institucional del Museo cumpla las metas para lograr una adecuada comunicación con una buena ética en la publicidad.</a:t>
            </a:r>
          </a:p>
          <a:p>
            <a:pPr marL="180975" indent="-180975" eaLnBrk="0" hangingPunct="0"/>
            <a:endParaRPr lang="en-US" i="1" dirty="0"/>
          </a:p>
          <a:p>
            <a:pPr marL="180975" indent="-180975" eaLnBrk="0" hangingPunct="0"/>
            <a:endParaRPr lang="en-US" i="1" dirty="0"/>
          </a:p>
          <a:p>
            <a:pPr marL="180975" indent="-180975" eaLnBrk="0" hangingPunct="0"/>
            <a:r>
              <a:rPr lang="en-US" i="1" dirty="0"/>
              <a:t>FUNCIONES:</a:t>
            </a:r>
          </a:p>
          <a:p>
            <a:pPr marL="180975" indent="-180975" eaLnBrk="0" hangingPunct="0"/>
            <a:endParaRPr lang="en-US" sz="1000" i="1" dirty="0">
              <a:solidFill>
                <a:schemeClr val="accent2"/>
              </a:solidFill>
            </a:endParaRPr>
          </a:p>
          <a:p>
            <a:pPr marL="180975" indent="-180975" algn="just" eaLnBrk="0" hangingPunct="0">
              <a:lnSpc>
                <a:spcPct val="95000"/>
              </a:lnSpc>
              <a:buFont typeface="Wingdings" pitchFamily="2" charset="2"/>
              <a:buChar char="§"/>
            </a:pPr>
            <a:r>
              <a:rPr lang="es-MX" b="0" dirty="0"/>
              <a:t>Responder creativamente a las necesidades  de comunicación visual del Museo. </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Dominar los aspectos formales y tecnológicos de diseño gráfico para optimizar los procesos de elaboración, presentación y documentación.</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Proponer a la Dirección General propuestas innovadoras de diseño gráfico con la finalidad de posicionar la marca Laberinto. </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Desarrollar y elaborar propuestas de diseño gráfico.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Elaborar nuevos sistemas de comunicación gráfica y digitales para 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Elaborar propuestas de materiales impresos para la divulgación de los contenidos. </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Generar de forma  oportuna y correcta la información de soporte para las propuestas de diseño.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Realizar un informe semanal de las actividades realizadas a la Subdirección de Publicidad.</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Conceptualizar, elaborar, presentar, evaluar y corregir los materiales gráficos y digitales antes de su producción.</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Unificar criterios gráficos del Museo.</a:t>
            </a:r>
          </a:p>
        </p:txBody>
      </p:sp>
      <p:grpSp>
        <p:nvGrpSpPr>
          <p:cNvPr id="25605" name="Group 13"/>
          <p:cNvGrpSpPr>
            <a:grpSpLocks/>
          </p:cNvGrpSpPr>
          <p:nvPr/>
        </p:nvGrpSpPr>
        <p:grpSpPr bwMode="auto">
          <a:xfrm>
            <a:off x="1560513" y="8243888"/>
            <a:ext cx="5153025" cy="841375"/>
            <a:chOff x="983" y="5193"/>
            <a:chExt cx="3246" cy="530"/>
          </a:xfrm>
        </p:grpSpPr>
        <p:sp>
          <p:nvSpPr>
            <p:cNvPr id="25606"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25607"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25608" name="Text Box 7"/>
            <p:cNvSpPr txBox="1">
              <a:spLocks noChangeArrowheads="1"/>
            </p:cNvSpPr>
            <p:nvPr/>
          </p:nvSpPr>
          <p:spPr bwMode="auto">
            <a:xfrm>
              <a:off x="1800" y="5220"/>
              <a:ext cx="1785" cy="243"/>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25609"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María del Refugio González Flores</a:t>
              </a:r>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2662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26628" name="Text Box 11"/>
          <p:cNvSpPr txBox="1">
            <a:spLocks noChangeArrowheads="1"/>
          </p:cNvSpPr>
          <p:nvPr/>
        </p:nvSpPr>
        <p:spPr bwMode="auto">
          <a:xfrm>
            <a:off x="1557338" y="1258888"/>
            <a:ext cx="5184775" cy="3278187"/>
          </a:xfrm>
          <a:prstGeom prst="rect">
            <a:avLst/>
          </a:prstGeom>
          <a:noFill/>
          <a:ln w="9525">
            <a:noFill/>
            <a:miter lim="800000"/>
            <a:headEnd/>
            <a:tailEnd/>
          </a:ln>
        </p:spPr>
        <p:txBody>
          <a:bodyPr>
            <a:spAutoFit/>
          </a:bodyPr>
          <a:lstStyle/>
          <a:p>
            <a:pPr marL="180975" indent="-180975" algn="ctr" eaLnBrk="0" hangingPunct="0"/>
            <a:r>
              <a:rPr lang="es-MX" i="1"/>
              <a:t>DISEÑADOR</a:t>
            </a:r>
          </a:p>
          <a:p>
            <a:pPr marL="180975" indent="-180975" algn="ctr" eaLnBrk="0" hangingPunct="0"/>
            <a:r>
              <a:rPr lang="es-MX" i="1"/>
              <a:t>(CONTINÚA)</a:t>
            </a:r>
          </a:p>
          <a:p>
            <a:pPr marL="180975" indent="-180975" algn="ctr" eaLnBrk="0" hangingPunct="0"/>
            <a:endParaRPr lang="es-MX" b="0"/>
          </a:p>
          <a:p>
            <a:pPr marL="180975" indent="-180975" algn="just" eaLnBrk="0" hangingPunct="0">
              <a:lnSpc>
                <a:spcPct val="95000"/>
              </a:lnSpc>
              <a:buFont typeface="Wingdings" pitchFamily="2" charset="2"/>
              <a:buChar char="§"/>
            </a:pPr>
            <a:r>
              <a:rPr lang="es-MX" b="0"/>
              <a:t>Organizar y clasificar el archivo de medios y del departamento.</a:t>
            </a:r>
          </a:p>
          <a:p>
            <a:pPr marL="180975" indent="-180975" algn="just" eaLnBrk="0" hangingPunct="0">
              <a:lnSpc>
                <a:spcPct val="95000"/>
              </a:lnSpc>
              <a:buFontTx/>
              <a:buChar char="•"/>
            </a:pPr>
            <a:endParaRPr lang="es-MX" b="0"/>
          </a:p>
          <a:p>
            <a:pPr marL="180975" indent="-180975" algn="just" eaLnBrk="0" hangingPunct="0">
              <a:lnSpc>
                <a:spcPct val="95000"/>
              </a:lnSpc>
              <a:buFont typeface="Wingdings" pitchFamily="2" charset="2"/>
              <a:buChar char="§"/>
            </a:pPr>
            <a:r>
              <a:rPr lang="es-MX" b="0"/>
              <a:t>Optimizar recursos materiales en los medios impresos.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Diseñar inserciones de prensa y medios impresos en general para la difusión masiva de las actividades.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Conceptualizar, diseñar y montar presentaciones, cédulas y/o escenografías para exposiciones o eventos.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Conceptualizar, diseñar y supervisar la producción de materiales impresos informativos para la distribución al público así como la señalética del Museo.</a:t>
            </a:r>
          </a:p>
          <a:p>
            <a:pPr marL="180975" indent="-180975" algn="just" eaLnBrk="0" hangingPunct="0">
              <a:lnSpc>
                <a:spcPct val="95000"/>
              </a:lnSpc>
              <a:buFont typeface="Wingdings" pitchFamily="2" charset="2"/>
              <a:buChar char="§"/>
            </a:pPr>
            <a:endParaRPr lang="es-MX"/>
          </a:p>
          <a:p>
            <a:pPr marL="180975" indent="-180975" algn="just" eaLnBrk="0" hangingPunct="0">
              <a:lnSpc>
                <a:spcPct val="95000"/>
              </a:lnSpc>
              <a:buFont typeface="Wingdings" pitchFamily="2" charset="2"/>
              <a:buChar char="§"/>
            </a:pPr>
            <a:r>
              <a:rPr lang="es-MX" b="0"/>
              <a:t>Estas funciones son enunciativas más no limitativas.</a:t>
            </a:r>
          </a:p>
        </p:txBody>
      </p:sp>
      <p:grpSp>
        <p:nvGrpSpPr>
          <p:cNvPr id="26629" name="Group 13"/>
          <p:cNvGrpSpPr>
            <a:grpSpLocks/>
          </p:cNvGrpSpPr>
          <p:nvPr/>
        </p:nvGrpSpPr>
        <p:grpSpPr bwMode="auto">
          <a:xfrm>
            <a:off x="1560513" y="8243888"/>
            <a:ext cx="5153025" cy="841375"/>
            <a:chOff x="983" y="5193"/>
            <a:chExt cx="3246" cy="530"/>
          </a:xfrm>
        </p:grpSpPr>
        <p:sp>
          <p:nvSpPr>
            <p:cNvPr id="26630"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26631"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26632" name="Text Box 7"/>
            <p:cNvSpPr txBox="1">
              <a:spLocks noChangeArrowheads="1"/>
            </p:cNvSpPr>
            <p:nvPr/>
          </p:nvSpPr>
          <p:spPr bwMode="auto">
            <a:xfrm>
              <a:off x="1800" y="5220"/>
              <a:ext cx="1785" cy="243"/>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26633"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María del Refugio González Flores</a:t>
              </a: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2765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27652" name="Text Box 11"/>
          <p:cNvSpPr txBox="1">
            <a:spLocks noChangeArrowheads="1"/>
          </p:cNvSpPr>
          <p:nvPr/>
        </p:nvSpPr>
        <p:spPr bwMode="auto">
          <a:xfrm>
            <a:off x="1557338" y="1258888"/>
            <a:ext cx="5181600" cy="6478587"/>
          </a:xfrm>
          <a:prstGeom prst="rect">
            <a:avLst/>
          </a:prstGeom>
          <a:noFill/>
          <a:ln w="9525">
            <a:noFill/>
            <a:miter lim="800000"/>
            <a:headEnd/>
            <a:tailEnd/>
          </a:ln>
        </p:spPr>
        <p:txBody>
          <a:bodyPr>
            <a:spAutoFit/>
          </a:bodyPr>
          <a:lstStyle/>
          <a:p>
            <a:pPr marL="180975" indent="-180975" algn="ctr" eaLnBrk="0" hangingPunct="0"/>
            <a:r>
              <a:rPr lang="es-MX" i="1"/>
              <a:t>AUXILIAR DE DISEÑADOR</a:t>
            </a:r>
          </a:p>
          <a:p>
            <a:pPr marL="180975" indent="-180975" algn="ctr" eaLnBrk="0" hangingPunct="0"/>
            <a:endParaRPr lang="en-US" i="1"/>
          </a:p>
          <a:p>
            <a:pPr marL="180975" indent="-180975" eaLnBrk="0" hangingPunct="0"/>
            <a:r>
              <a:rPr lang="en-US" i="1"/>
              <a:t>OBJETIVO:</a:t>
            </a:r>
            <a:endParaRPr lang="en-US" b="0">
              <a:solidFill>
                <a:schemeClr val="accent2"/>
              </a:solidFill>
            </a:endParaRPr>
          </a:p>
          <a:p>
            <a:pPr marL="180975" indent="-180975" eaLnBrk="0" hangingPunct="0"/>
            <a:endParaRPr lang="es-ES_tradnl" b="0">
              <a:solidFill>
                <a:schemeClr val="accent2"/>
              </a:solidFill>
            </a:endParaRPr>
          </a:p>
          <a:p>
            <a:pPr marL="180975" indent="-180975" algn="just" eaLnBrk="0" hangingPunct="0"/>
            <a:r>
              <a:rPr lang="es-MX" b="0"/>
              <a:t>    Aplicar el manual de identidad así como desarrollar todos los productos promocionales, publicitarios impresos o digitales de divulgación del Museo.</a:t>
            </a:r>
          </a:p>
          <a:p>
            <a:pPr marL="180975" indent="-180975" eaLnBrk="0" hangingPunct="0"/>
            <a:endParaRPr lang="en-US" i="1"/>
          </a:p>
          <a:p>
            <a:pPr marL="180975" indent="-180975" eaLnBrk="0" hangingPunct="0"/>
            <a:endParaRPr lang="en-US" i="1"/>
          </a:p>
          <a:p>
            <a:pPr marL="180975" indent="-180975" eaLnBrk="0" hangingPunct="0"/>
            <a:r>
              <a:rPr lang="en-US" i="1"/>
              <a:t>FUNCIONES:</a:t>
            </a:r>
          </a:p>
          <a:p>
            <a:pPr marL="180975" indent="-180975" eaLnBrk="0" hangingPunct="0"/>
            <a:endParaRPr lang="en-US" sz="1000" i="1">
              <a:solidFill>
                <a:schemeClr val="accent2"/>
              </a:solidFill>
            </a:endParaRPr>
          </a:p>
          <a:p>
            <a:pPr marL="180975" indent="-180975" algn="just" eaLnBrk="0" hangingPunct="0">
              <a:lnSpc>
                <a:spcPct val="95000"/>
              </a:lnSpc>
              <a:buFont typeface="Wingdings" pitchFamily="2" charset="2"/>
              <a:buChar char="§"/>
            </a:pPr>
            <a:r>
              <a:rPr lang="es-MX" b="0"/>
              <a:t>Responder creativamente a las necesidades  de comunicación visual del Museo.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Dominar los aspectos formales y tecnológicos de diseño gráfico para optimizar los procesos de elaboración, presentación y documentación.</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Proponer a Diseñador propuestas innovadoras de diseño gráfico con la finalidad de posicionar la marca Laberinto.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Desarrollar y elaborar propuestas de diseño gráfico.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Elaborar nuevos sistemas de comunicación gráfica y digitales para 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Elaborar propuestas de materiales impresos para la divulgación de los contenidos.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Generar de forma  oportuna y correcta la información de soporte para las propuestas de diseño.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Conceptualizar, elaborar, presentar, evaluar y corregir los materiales gráficos y digitales antes de su producción.</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Unificar criterios gráficos del Museo.</a:t>
            </a:r>
          </a:p>
        </p:txBody>
      </p:sp>
      <p:grpSp>
        <p:nvGrpSpPr>
          <p:cNvPr id="27653" name="Group 13"/>
          <p:cNvGrpSpPr>
            <a:grpSpLocks/>
          </p:cNvGrpSpPr>
          <p:nvPr/>
        </p:nvGrpSpPr>
        <p:grpSpPr bwMode="auto">
          <a:xfrm>
            <a:off x="1560513" y="8243888"/>
            <a:ext cx="5153025" cy="841375"/>
            <a:chOff x="983" y="5193"/>
            <a:chExt cx="3246" cy="530"/>
          </a:xfrm>
        </p:grpSpPr>
        <p:sp>
          <p:nvSpPr>
            <p:cNvPr id="27654"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27655"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27656" name="Text Box 7"/>
            <p:cNvSpPr txBox="1">
              <a:spLocks noChangeArrowheads="1"/>
            </p:cNvSpPr>
            <p:nvPr/>
          </p:nvSpPr>
          <p:spPr bwMode="auto">
            <a:xfrm>
              <a:off x="1800" y="5220"/>
              <a:ext cx="1785" cy="243"/>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27657"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María del Refugio González Flores</a:t>
              </a:r>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2867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28676" name="Text Box 11"/>
          <p:cNvSpPr txBox="1">
            <a:spLocks noChangeArrowheads="1"/>
          </p:cNvSpPr>
          <p:nvPr/>
        </p:nvSpPr>
        <p:spPr bwMode="auto">
          <a:xfrm>
            <a:off x="1557338" y="1258888"/>
            <a:ext cx="5181600" cy="4511675"/>
          </a:xfrm>
          <a:prstGeom prst="rect">
            <a:avLst/>
          </a:prstGeom>
          <a:noFill/>
          <a:ln w="9525">
            <a:noFill/>
            <a:miter lim="800000"/>
            <a:headEnd/>
            <a:tailEnd/>
          </a:ln>
        </p:spPr>
        <p:txBody>
          <a:bodyPr>
            <a:spAutoFit/>
          </a:bodyPr>
          <a:lstStyle/>
          <a:p>
            <a:pPr marL="180975" indent="-180975" algn="ctr" eaLnBrk="0" hangingPunct="0"/>
            <a:r>
              <a:rPr lang="es-MX" i="1"/>
              <a:t>AUXILIAR DE DISEÑADOR</a:t>
            </a:r>
          </a:p>
          <a:p>
            <a:pPr marL="180975" indent="-180975" algn="ctr" eaLnBrk="0" hangingPunct="0"/>
            <a:r>
              <a:rPr lang="es-MX" i="1"/>
              <a:t>(CONTINÚA)</a:t>
            </a:r>
          </a:p>
          <a:p>
            <a:pPr marL="180975" indent="-180975" algn="ctr" eaLnBrk="0" hangingPunct="0"/>
            <a:endParaRPr lang="en-US" i="1"/>
          </a:p>
          <a:p>
            <a:pPr marL="180975" indent="-180975" eaLnBrk="0" hangingPunct="0"/>
            <a:endParaRPr lang="en-US" i="1"/>
          </a:p>
          <a:p>
            <a:pPr marL="180975" indent="-180975" eaLnBrk="0" hangingPunct="0"/>
            <a:endParaRPr lang="en-US" i="1"/>
          </a:p>
          <a:p>
            <a:pPr marL="180975" indent="-180975" eaLnBrk="0" hangingPunct="0"/>
            <a:r>
              <a:rPr lang="en-US" i="1"/>
              <a:t>FUNCIONES:</a:t>
            </a:r>
          </a:p>
          <a:p>
            <a:pPr marL="180975" indent="-180975" eaLnBrk="0" hangingPunct="0"/>
            <a:endParaRPr lang="en-US" sz="1000" i="1">
              <a:solidFill>
                <a:schemeClr val="accent2"/>
              </a:solidFill>
            </a:endParaRPr>
          </a:p>
          <a:p>
            <a:pPr marL="180975" indent="-180975" algn="just" eaLnBrk="0" hangingPunct="0">
              <a:lnSpc>
                <a:spcPct val="95000"/>
              </a:lnSpc>
              <a:buFont typeface="Wingdings" pitchFamily="2" charset="2"/>
              <a:buChar char="§"/>
            </a:pPr>
            <a:r>
              <a:rPr lang="es-MX" b="0"/>
              <a:t>Organizar y clasificar el archivo de medios y del departamento.</a:t>
            </a:r>
          </a:p>
          <a:p>
            <a:pPr marL="180975" indent="-180975" algn="just" eaLnBrk="0" hangingPunct="0">
              <a:lnSpc>
                <a:spcPct val="95000"/>
              </a:lnSpc>
              <a:buFontTx/>
              <a:buChar char="•"/>
            </a:pPr>
            <a:endParaRPr lang="es-MX" b="0"/>
          </a:p>
          <a:p>
            <a:pPr marL="180975" indent="-180975" algn="just" eaLnBrk="0" hangingPunct="0">
              <a:lnSpc>
                <a:spcPct val="95000"/>
              </a:lnSpc>
              <a:buFont typeface="Wingdings" pitchFamily="2" charset="2"/>
              <a:buChar char="§"/>
            </a:pPr>
            <a:r>
              <a:rPr lang="es-MX" b="0"/>
              <a:t>Optimizar recursos materiales en los medios impresos.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Desarrollo de exposiciones y seguimiento a producción e instalación de las mismas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Diseñar inserciones de prensa y medios impresos en general para la difusión masiva de las actividades.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Conceptualizar, diseñar y montar presentaciones, cédulas y/o escenografías para exposiciones o eventos.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Conceptualizar, diseñar y supervisar la producción de materiales impresos informativos para la distribución al público así como la señalética del Museo.</a:t>
            </a:r>
          </a:p>
          <a:p>
            <a:pPr marL="180975" indent="-180975" algn="just" eaLnBrk="0" hangingPunct="0">
              <a:lnSpc>
                <a:spcPct val="95000"/>
              </a:lnSpc>
              <a:buFont typeface="Wingdings" pitchFamily="2" charset="2"/>
              <a:buChar char="§"/>
            </a:pPr>
            <a:endParaRPr lang="es-MX"/>
          </a:p>
          <a:p>
            <a:pPr marL="180975" indent="-180975" algn="just" eaLnBrk="0" hangingPunct="0">
              <a:lnSpc>
                <a:spcPct val="95000"/>
              </a:lnSpc>
              <a:buFont typeface="Wingdings" pitchFamily="2" charset="2"/>
              <a:buChar char="§"/>
            </a:pPr>
            <a:r>
              <a:rPr lang="es-MX" b="0"/>
              <a:t>Estas funciones son enunciativas más no limitativas.</a:t>
            </a:r>
          </a:p>
        </p:txBody>
      </p:sp>
      <p:grpSp>
        <p:nvGrpSpPr>
          <p:cNvPr id="28677" name="Group 13"/>
          <p:cNvGrpSpPr>
            <a:grpSpLocks/>
          </p:cNvGrpSpPr>
          <p:nvPr/>
        </p:nvGrpSpPr>
        <p:grpSpPr bwMode="auto">
          <a:xfrm>
            <a:off x="1560513" y="8243888"/>
            <a:ext cx="5153025" cy="841375"/>
            <a:chOff x="983" y="5193"/>
            <a:chExt cx="3246" cy="530"/>
          </a:xfrm>
        </p:grpSpPr>
        <p:sp>
          <p:nvSpPr>
            <p:cNvPr id="28678"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28679"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28680" name="Text Box 7"/>
            <p:cNvSpPr txBox="1">
              <a:spLocks noChangeArrowheads="1"/>
            </p:cNvSpPr>
            <p:nvPr/>
          </p:nvSpPr>
          <p:spPr bwMode="auto">
            <a:xfrm>
              <a:off x="1800" y="5220"/>
              <a:ext cx="1785" cy="243"/>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28681"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María del Refugio González Flores</a:t>
              </a:r>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5" name="Text Box 4"/>
          <p:cNvSpPr txBox="1">
            <a:spLocks noChangeArrowheads="1"/>
          </p:cNvSpPr>
          <p:nvPr/>
        </p:nvSpPr>
        <p:spPr bwMode="auto">
          <a:xfrm>
            <a:off x="1557338" y="984250"/>
            <a:ext cx="4038600" cy="274638"/>
          </a:xfrm>
          <a:prstGeom prst="rect">
            <a:avLst/>
          </a:prstGeom>
          <a:noFill/>
          <a:ln w="9525">
            <a:noFill/>
            <a:miter lim="800000"/>
            <a:headEnd/>
            <a:tailEnd/>
          </a:ln>
        </p:spPr>
        <p:txBody>
          <a:bodyPr lIns="91426" tIns="45712" rIns="91426" bIns="45712">
            <a:spAutoFit/>
          </a:bodyPr>
          <a:lstStyle/>
          <a:p>
            <a:pPr algn="ctr" eaLnBrk="0" hangingPunct="0"/>
            <a:r>
              <a:rPr lang="en-US" i="1"/>
              <a:t>Dirección de Operación </a:t>
            </a:r>
          </a:p>
        </p:txBody>
      </p:sp>
      <p:sp>
        <p:nvSpPr>
          <p:cNvPr id="29706" name="12 CuadroTexto"/>
          <p:cNvSpPr txBox="1">
            <a:spLocks noChangeArrowheads="1"/>
          </p:cNvSpPr>
          <p:nvPr/>
        </p:nvSpPr>
        <p:spPr bwMode="auto">
          <a:xfrm>
            <a:off x="214313" y="8215313"/>
            <a:ext cx="2203450" cy="461962"/>
          </a:xfrm>
          <a:prstGeom prst="rect">
            <a:avLst/>
          </a:prstGeom>
          <a:noFill/>
          <a:ln w="9525">
            <a:noFill/>
            <a:miter lim="800000"/>
            <a:headEnd/>
            <a:tailEnd/>
          </a:ln>
        </p:spPr>
        <p:txBody>
          <a:bodyPr>
            <a:spAutoFit/>
          </a:bodyPr>
          <a:lstStyle/>
          <a:p>
            <a:pPr marL="177800" indent="-177800" algn="just" eaLnBrk="0" hangingPunct="0"/>
            <a:r>
              <a:rPr lang="es-MX" sz="800" dirty="0">
                <a:solidFill>
                  <a:srgbClr val="FF0000"/>
                </a:solidFill>
              </a:rPr>
              <a:t>  </a:t>
            </a:r>
          </a:p>
          <a:p>
            <a:pPr marL="177800" indent="-177800" algn="just" eaLnBrk="0" hangingPunct="0"/>
            <a:r>
              <a:rPr lang="es-MX" sz="800" dirty="0"/>
              <a:t> </a:t>
            </a:r>
            <a:r>
              <a:rPr lang="es-MX" sz="800" dirty="0" smtClean="0"/>
              <a:t>24   </a:t>
            </a:r>
            <a:r>
              <a:rPr lang="es-MX" sz="800" dirty="0"/>
              <a:t>TOTAL</a:t>
            </a:r>
            <a:endParaRPr lang="es-ES" sz="800" dirty="0"/>
          </a:p>
          <a:p>
            <a:pPr marL="177800" indent="-177800" algn="just" eaLnBrk="0" hangingPunct="0">
              <a:buFontTx/>
              <a:buChar char="•"/>
            </a:pPr>
            <a:endParaRPr lang="es-ES" sz="800" dirty="0"/>
          </a:p>
        </p:txBody>
      </p:sp>
      <p:sp>
        <p:nvSpPr>
          <p:cNvPr id="29707" name="Text Box 2"/>
          <p:cNvSpPr txBox="1">
            <a:spLocks noChangeArrowheads="1"/>
          </p:cNvSpPr>
          <p:nvPr/>
        </p:nvSpPr>
        <p:spPr bwMode="auto">
          <a:xfrm>
            <a:off x="0" y="0"/>
            <a:ext cx="3962400" cy="396875"/>
          </a:xfrm>
          <a:prstGeom prst="rect">
            <a:avLst/>
          </a:prstGeom>
          <a:noFill/>
          <a:ln w="9525">
            <a:noFill/>
            <a:miter lim="800000"/>
            <a:headEnd/>
            <a:tailEnd/>
          </a:ln>
        </p:spPr>
        <p:txBody>
          <a:bodyPr>
            <a:spAutoFit/>
          </a:bodyPr>
          <a:lstStyle/>
          <a:p>
            <a:pPr algn="just" eaLnBrk="0" hangingPunct="0">
              <a:spcBef>
                <a:spcPct val="50000"/>
              </a:spcBef>
            </a:pPr>
            <a:r>
              <a:rPr lang="es-ES_tradnl" sz="2000" i="1"/>
              <a:t>ORGANIGRAMA </a:t>
            </a:r>
          </a:p>
        </p:txBody>
      </p:sp>
      <p:sp>
        <p:nvSpPr>
          <p:cNvPr id="29708"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29732" name="12 CuadroTexto"/>
          <p:cNvSpPr txBox="1">
            <a:spLocks noChangeArrowheads="1"/>
          </p:cNvSpPr>
          <p:nvPr/>
        </p:nvSpPr>
        <p:spPr bwMode="auto">
          <a:xfrm>
            <a:off x="2301875" y="7872413"/>
            <a:ext cx="1671638" cy="214312"/>
          </a:xfrm>
          <a:prstGeom prst="rect">
            <a:avLst/>
          </a:prstGeom>
          <a:noFill/>
          <a:ln w="9525">
            <a:noFill/>
            <a:miter lim="800000"/>
            <a:headEnd/>
            <a:tailEnd/>
          </a:ln>
        </p:spPr>
        <p:txBody>
          <a:bodyPr>
            <a:spAutoFit/>
          </a:bodyPr>
          <a:lstStyle/>
          <a:p>
            <a:pPr marL="228600" indent="-228600" algn="just" eaLnBrk="0" hangingPunct="0">
              <a:buFontTx/>
              <a:buChar char="•"/>
            </a:pPr>
            <a:endParaRPr lang="es-ES" sz="800"/>
          </a:p>
        </p:txBody>
      </p:sp>
      <p:sp>
        <p:nvSpPr>
          <p:cNvPr id="29733" name="Text Box 18"/>
          <p:cNvSpPr txBox="1">
            <a:spLocks noChangeArrowheads="1"/>
          </p:cNvSpPr>
          <p:nvPr/>
        </p:nvSpPr>
        <p:spPr bwMode="auto">
          <a:xfrm>
            <a:off x="3997325" y="8243888"/>
            <a:ext cx="2786063" cy="701675"/>
          </a:xfrm>
          <a:prstGeom prst="rect">
            <a:avLst/>
          </a:prstGeom>
          <a:noFill/>
          <a:ln w="9525">
            <a:noFill/>
            <a:miter lim="800000"/>
            <a:headEnd/>
            <a:tailEnd/>
          </a:ln>
        </p:spPr>
        <p:txBody>
          <a:bodyPr>
            <a:spAutoFit/>
          </a:bodyPr>
          <a:lstStyle/>
          <a:p>
            <a:pPr algn="just" defTabSz="817563" eaLnBrk="0" hangingPunct="0">
              <a:lnSpc>
                <a:spcPct val="110000"/>
              </a:lnSpc>
            </a:pPr>
            <a:r>
              <a:rPr lang="es-MX" sz="600" b="0"/>
              <a:t>La C. </a:t>
            </a:r>
            <a:r>
              <a:rPr lang="es-MX" sz="600" u="sng"/>
              <a:t>Gisela Edith Caro Zumaya</a:t>
            </a:r>
            <a:r>
              <a:rPr lang="es-MX" sz="600" b="0"/>
              <a:t>, titular administrativo del </a:t>
            </a:r>
            <a:r>
              <a:rPr lang="es-MX" sz="600" u="sng"/>
              <a:t>Museo Laberinto de las Ciencias y las Artes</a:t>
            </a:r>
            <a:r>
              <a:rPr lang="es-MX" sz="600" b="0"/>
              <a:t>, certifica que el presente organigrama refleja el personal, así como los puestos y nombramientos que integran la estructura vigente al mes de </a:t>
            </a:r>
            <a:r>
              <a:rPr lang="es-MX" sz="600"/>
              <a:t>Mayo del año 2017</a:t>
            </a:r>
            <a:r>
              <a:rPr lang="es-MX" sz="600" b="0"/>
              <a:t>.</a:t>
            </a:r>
          </a:p>
          <a:p>
            <a:pPr algn="just" defTabSz="817563" eaLnBrk="0" hangingPunct="0">
              <a:lnSpc>
                <a:spcPct val="110000"/>
              </a:lnSpc>
              <a:buFontTx/>
              <a:buChar char="•"/>
            </a:pPr>
            <a:endParaRPr lang="es-MX" sz="600" b="0"/>
          </a:p>
          <a:p>
            <a:pPr algn="just" defTabSz="817563" eaLnBrk="0" hangingPunct="0">
              <a:lnSpc>
                <a:spcPct val="110000"/>
              </a:lnSpc>
            </a:pPr>
            <a:r>
              <a:rPr lang="es-MX" sz="600" b="0"/>
              <a:t>Firma:________________________</a:t>
            </a:r>
          </a:p>
        </p:txBody>
      </p:sp>
      <p:cxnSp>
        <p:nvCxnSpPr>
          <p:cNvPr id="65" name="64 Conector recto"/>
          <p:cNvCxnSpPr/>
          <p:nvPr/>
        </p:nvCxnSpPr>
        <p:spPr bwMode="auto">
          <a:xfrm rot="5400000">
            <a:off x="2073651" y="2635094"/>
            <a:ext cx="1728000" cy="1842"/>
          </a:xfrm>
          <a:prstGeom prst="line">
            <a:avLst/>
          </a:prstGeom>
          <a:noFill/>
          <a:ln w="9525" cap="flat" cmpd="sng" algn="ctr">
            <a:solidFill>
              <a:schemeClr val="tx1"/>
            </a:solidFill>
            <a:prstDash val="solid"/>
            <a:round/>
            <a:headEnd type="none" w="med" len="med"/>
            <a:tailEnd type="none" w="med" len="med"/>
          </a:ln>
          <a:effectLst/>
        </p:spPr>
      </p:cxnSp>
      <p:cxnSp>
        <p:nvCxnSpPr>
          <p:cNvPr id="59" name="58 Conector recto"/>
          <p:cNvCxnSpPr/>
          <p:nvPr/>
        </p:nvCxnSpPr>
        <p:spPr bwMode="auto">
          <a:xfrm rot="5400000">
            <a:off x="5229691" y="5018661"/>
            <a:ext cx="1548000" cy="1842"/>
          </a:xfrm>
          <a:prstGeom prst="line">
            <a:avLst/>
          </a:prstGeom>
          <a:noFill/>
          <a:ln w="9525" cap="flat" cmpd="sng" algn="ctr">
            <a:solidFill>
              <a:schemeClr val="tx1"/>
            </a:solidFill>
            <a:prstDash val="solid"/>
            <a:round/>
            <a:headEnd type="none" w="med" len="med"/>
            <a:tailEnd type="none" w="med" len="med"/>
          </a:ln>
          <a:effectLst/>
        </p:spPr>
      </p:cxnSp>
      <p:cxnSp>
        <p:nvCxnSpPr>
          <p:cNvPr id="57" name="56 Conector recto"/>
          <p:cNvCxnSpPr/>
          <p:nvPr/>
        </p:nvCxnSpPr>
        <p:spPr bwMode="auto">
          <a:xfrm>
            <a:off x="4973153" y="4237692"/>
            <a:ext cx="1029617" cy="1588"/>
          </a:xfrm>
          <a:prstGeom prst="line">
            <a:avLst/>
          </a:prstGeom>
          <a:noFill/>
          <a:ln w="9525" cap="flat" cmpd="sng" algn="ctr">
            <a:solidFill>
              <a:schemeClr val="tx1"/>
            </a:solidFill>
            <a:prstDash val="solid"/>
            <a:round/>
            <a:headEnd type="none" w="med" len="med"/>
            <a:tailEnd type="none" w="med" len="med"/>
          </a:ln>
          <a:effectLst/>
        </p:spPr>
      </p:cxnSp>
      <p:cxnSp>
        <p:nvCxnSpPr>
          <p:cNvPr id="56" name="55 Conector recto"/>
          <p:cNvCxnSpPr/>
          <p:nvPr/>
        </p:nvCxnSpPr>
        <p:spPr bwMode="auto">
          <a:xfrm>
            <a:off x="3918368" y="4613621"/>
            <a:ext cx="1029617" cy="1588"/>
          </a:xfrm>
          <a:prstGeom prst="line">
            <a:avLst/>
          </a:prstGeom>
          <a:noFill/>
          <a:ln w="9525" cap="flat" cmpd="sng" algn="ctr">
            <a:solidFill>
              <a:schemeClr val="tx1"/>
            </a:solidFill>
            <a:prstDash val="solid"/>
            <a:round/>
            <a:headEnd type="none" w="med" len="med"/>
            <a:tailEnd type="none" w="med" len="med"/>
          </a:ln>
          <a:effectLst/>
        </p:spPr>
      </p:cxnSp>
      <p:cxnSp>
        <p:nvCxnSpPr>
          <p:cNvPr id="55" name="54 Conector recto"/>
          <p:cNvCxnSpPr/>
          <p:nvPr/>
        </p:nvCxnSpPr>
        <p:spPr bwMode="auto">
          <a:xfrm>
            <a:off x="3918368" y="4040187"/>
            <a:ext cx="1029617" cy="1588"/>
          </a:xfrm>
          <a:prstGeom prst="line">
            <a:avLst/>
          </a:prstGeom>
          <a:noFill/>
          <a:ln w="9525" cap="flat" cmpd="sng" algn="ctr">
            <a:solidFill>
              <a:schemeClr val="tx1"/>
            </a:solidFill>
            <a:prstDash val="solid"/>
            <a:round/>
            <a:headEnd type="none" w="med" len="med"/>
            <a:tailEnd type="none" w="med" len="med"/>
          </a:ln>
          <a:effectLst/>
        </p:spPr>
      </p:cxnSp>
      <p:cxnSp>
        <p:nvCxnSpPr>
          <p:cNvPr id="50" name="49 Conector recto"/>
          <p:cNvCxnSpPr/>
          <p:nvPr/>
        </p:nvCxnSpPr>
        <p:spPr bwMode="auto">
          <a:xfrm rot="5400000">
            <a:off x="3413419" y="4597461"/>
            <a:ext cx="3096000" cy="1842"/>
          </a:xfrm>
          <a:prstGeom prst="line">
            <a:avLst/>
          </a:prstGeom>
          <a:noFill/>
          <a:ln w="9525" cap="flat" cmpd="sng" algn="ctr">
            <a:solidFill>
              <a:schemeClr val="tx1"/>
            </a:solidFill>
            <a:prstDash val="solid"/>
            <a:round/>
            <a:headEnd type="none" w="med" len="med"/>
            <a:tailEnd type="none" w="med" len="med"/>
          </a:ln>
          <a:effectLst/>
        </p:spPr>
      </p:cxnSp>
      <p:sp>
        <p:nvSpPr>
          <p:cNvPr id="29698" name="Line 66"/>
          <p:cNvSpPr>
            <a:spLocks noChangeShapeType="1"/>
          </p:cNvSpPr>
          <p:nvPr/>
        </p:nvSpPr>
        <p:spPr bwMode="auto">
          <a:xfrm>
            <a:off x="4287190" y="6148823"/>
            <a:ext cx="0" cy="407987"/>
          </a:xfrm>
          <a:prstGeom prst="line">
            <a:avLst/>
          </a:prstGeom>
          <a:noFill/>
          <a:ln w="9525">
            <a:solidFill>
              <a:schemeClr val="tx1"/>
            </a:solidFill>
            <a:round/>
            <a:headEnd/>
            <a:tailEnd/>
          </a:ln>
        </p:spPr>
        <p:txBody>
          <a:bodyPr>
            <a:spAutoFit/>
          </a:bodyPr>
          <a:lstStyle/>
          <a:p>
            <a:endParaRPr lang="es-MX" sz="700"/>
          </a:p>
        </p:txBody>
      </p:sp>
      <p:sp>
        <p:nvSpPr>
          <p:cNvPr id="29703" name="Line 58"/>
          <p:cNvSpPr>
            <a:spLocks noChangeShapeType="1"/>
          </p:cNvSpPr>
          <p:nvPr/>
        </p:nvSpPr>
        <p:spPr bwMode="auto">
          <a:xfrm>
            <a:off x="1237044" y="3044825"/>
            <a:ext cx="0" cy="528638"/>
          </a:xfrm>
          <a:prstGeom prst="line">
            <a:avLst/>
          </a:prstGeom>
          <a:noFill/>
          <a:ln w="9525">
            <a:solidFill>
              <a:schemeClr val="tx1"/>
            </a:solidFill>
            <a:round/>
            <a:headEnd/>
            <a:tailEnd/>
          </a:ln>
        </p:spPr>
        <p:txBody>
          <a:bodyPr>
            <a:spAutoFit/>
          </a:bodyPr>
          <a:lstStyle/>
          <a:p>
            <a:endParaRPr lang="es-MX" sz="700"/>
          </a:p>
        </p:txBody>
      </p:sp>
      <p:sp>
        <p:nvSpPr>
          <p:cNvPr id="29704" name="Line 73"/>
          <p:cNvSpPr>
            <a:spLocks noChangeShapeType="1"/>
          </p:cNvSpPr>
          <p:nvPr/>
        </p:nvSpPr>
        <p:spPr bwMode="auto">
          <a:xfrm>
            <a:off x="1242569" y="3049588"/>
            <a:ext cx="3716779" cy="0"/>
          </a:xfrm>
          <a:prstGeom prst="line">
            <a:avLst/>
          </a:prstGeom>
          <a:noFill/>
          <a:ln w="9525">
            <a:solidFill>
              <a:schemeClr val="tx1"/>
            </a:solidFill>
            <a:round/>
            <a:headEnd/>
            <a:tailEnd/>
          </a:ln>
        </p:spPr>
        <p:txBody>
          <a:bodyPr>
            <a:spAutoFit/>
          </a:bodyPr>
          <a:lstStyle/>
          <a:p>
            <a:endParaRPr lang="es-MX" sz="700"/>
          </a:p>
        </p:txBody>
      </p:sp>
      <p:sp>
        <p:nvSpPr>
          <p:cNvPr id="29709" name="Line 66"/>
          <p:cNvSpPr>
            <a:spLocks noChangeShapeType="1"/>
          </p:cNvSpPr>
          <p:nvPr/>
        </p:nvSpPr>
        <p:spPr bwMode="auto">
          <a:xfrm>
            <a:off x="5629113" y="6148823"/>
            <a:ext cx="0" cy="407987"/>
          </a:xfrm>
          <a:prstGeom prst="line">
            <a:avLst/>
          </a:prstGeom>
          <a:noFill/>
          <a:ln w="9525">
            <a:solidFill>
              <a:schemeClr val="tx1"/>
            </a:solidFill>
            <a:round/>
            <a:headEnd/>
            <a:tailEnd/>
          </a:ln>
        </p:spPr>
        <p:txBody>
          <a:bodyPr>
            <a:spAutoFit/>
          </a:bodyPr>
          <a:lstStyle/>
          <a:p>
            <a:endParaRPr lang="es-MX" sz="700"/>
          </a:p>
        </p:txBody>
      </p:sp>
      <p:sp>
        <p:nvSpPr>
          <p:cNvPr id="29710" name="Line 61"/>
          <p:cNvSpPr>
            <a:spLocks noChangeShapeType="1"/>
          </p:cNvSpPr>
          <p:nvPr/>
        </p:nvSpPr>
        <p:spPr bwMode="auto">
          <a:xfrm>
            <a:off x="1244410" y="3671888"/>
            <a:ext cx="0" cy="720725"/>
          </a:xfrm>
          <a:prstGeom prst="line">
            <a:avLst/>
          </a:prstGeom>
          <a:noFill/>
          <a:ln w="9525">
            <a:solidFill>
              <a:schemeClr val="tx1"/>
            </a:solidFill>
            <a:round/>
            <a:headEnd/>
            <a:tailEnd/>
          </a:ln>
        </p:spPr>
        <p:txBody>
          <a:bodyPr>
            <a:spAutoFit/>
          </a:bodyPr>
          <a:lstStyle/>
          <a:p>
            <a:endParaRPr lang="es-MX" sz="700"/>
          </a:p>
        </p:txBody>
      </p:sp>
      <p:sp>
        <p:nvSpPr>
          <p:cNvPr id="80" name="Rectangle 42"/>
          <p:cNvSpPr>
            <a:spLocks noChangeArrowheads="1"/>
          </p:cNvSpPr>
          <p:nvPr/>
        </p:nvSpPr>
        <p:spPr bwMode="auto">
          <a:xfrm>
            <a:off x="3780252" y="6347260"/>
            <a:ext cx="1044039" cy="432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just" eaLnBrk="0" hangingPunct="0">
              <a:buFontTx/>
              <a:buChar char="•"/>
              <a:defRPr/>
            </a:pPr>
            <a:endParaRPr lang="es-ES" sz="700">
              <a:cs typeface="+mn-cs"/>
            </a:endParaRPr>
          </a:p>
        </p:txBody>
      </p:sp>
      <p:sp>
        <p:nvSpPr>
          <p:cNvPr id="53" name="Rectangle 42"/>
          <p:cNvSpPr>
            <a:spLocks noChangeArrowheads="1"/>
          </p:cNvSpPr>
          <p:nvPr/>
        </p:nvSpPr>
        <p:spPr bwMode="auto">
          <a:xfrm>
            <a:off x="5100873" y="6344084"/>
            <a:ext cx="1044039" cy="432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ctr" eaLnBrk="0" hangingPunct="0">
              <a:lnSpc>
                <a:spcPct val="80000"/>
              </a:lnSpc>
              <a:defRPr/>
            </a:pPr>
            <a:r>
              <a:rPr lang="es-MX" sz="700">
                <a:cs typeface="+mn-cs"/>
              </a:rPr>
              <a:t>Enfermera</a:t>
            </a:r>
          </a:p>
        </p:txBody>
      </p:sp>
      <p:sp>
        <p:nvSpPr>
          <p:cNvPr id="9" name="Text Box 51"/>
          <p:cNvSpPr txBox="1">
            <a:spLocks noChangeArrowheads="1"/>
          </p:cNvSpPr>
          <p:nvPr/>
        </p:nvSpPr>
        <p:spPr bwMode="auto">
          <a:xfrm>
            <a:off x="2394744" y="2181224"/>
            <a:ext cx="1044039" cy="432000"/>
          </a:xfrm>
          <a:prstGeom prst="rect">
            <a:avLst/>
          </a:prstGeom>
          <a:solidFill>
            <a:schemeClr val="bg1"/>
          </a:solidFill>
          <a:ln w="6350">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lIns="91426" tIns="45712" rIns="91426" bIns="45712"/>
          <a:lstStyle/>
          <a:p>
            <a:pPr algn="ctr" eaLnBrk="0" hangingPunct="0">
              <a:buFontTx/>
              <a:buChar char="•"/>
              <a:defRPr/>
            </a:pPr>
            <a:endParaRPr lang="es-MX" sz="700">
              <a:cs typeface="+mn-cs"/>
            </a:endParaRPr>
          </a:p>
        </p:txBody>
      </p:sp>
      <p:sp>
        <p:nvSpPr>
          <p:cNvPr id="10" name="Text Box 53"/>
          <p:cNvSpPr txBox="1">
            <a:spLocks noChangeArrowheads="1"/>
          </p:cNvSpPr>
          <p:nvPr/>
        </p:nvSpPr>
        <p:spPr bwMode="auto">
          <a:xfrm>
            <a:off x="2394744" y="1493838"/>
            <a:ext cx="1044039" cy="432000"/>
          </a:xfrm>
          <a:prstGeom prst="rect">
            <a:avLst/>
          </a:prstGeom>
          <a:solidFill>
            <a:schemeClr val="bg1"/>
          </a:solidFill>
          <a:ln w="6350">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lIns="91426" tIns="45712" rIns="91426" bIns="45712"/>
          <a:lstStyle/>
          <a:p>
            <a:pPr algn="ctr" eaLnBrk="0" hangingPunct="0">
              <a:buFontTx/>
              <a:buChar char="•"/>
              <a:defRPr/>
            </a:pPr>
            <a:endParaRPr lang="es-MX" sz="700">
              <a:cs typeface="+mn-cs"/>
            </a:endParaRPr>
          </a:p>
          <a:p>
            <a:pPr algn="ctr" eaLnBrk="0" hangingPunct="0">
              <a:defRPr/>
            </a:pPr>
            <a:endParaRPr lang="es-MX" sz="700">
              <a:cs typeface="+mn-cs"/>
            </a:endParaRPr>
          </a:p>
        </p:txBody>
      </p:sp>
      <p:sp>
        <p:nvSpPr>
          <p:cNvPr id="29716" name="43 Rectángulo"/>
          <p:cNvSpPr>
            <a:spLocks noChangeArrowheads="1"/>
          </p:cNvSpPr>
          <p:nvPr/>
        </p:nvSpPr>
        <p:spPr bwMode="auto">
          <a:xfrm>
            <a:off x="2306350" y="2184400"/>
            <a:ext cx="1132434" cy="480131"/>
          </a:xfrm>
          <a:prstGeom prst="rect">
            <a:avLst/>
          </a:prstGeom>
          <a:noFill/>
          <a:ln w="9525">
            <a:noFill/>
            <a:miter lim="800000"/>
            <a:headEnd/>
            <a:tailEnd/>
          </a:ln>
        </p:spPr>
        <p:txBody>
          <a:bodyPr wrap="square">
            <a:spAutoFit/>
          </a:bodyPr>
          <a:lstStyle/>
          <a:p>
            <a:pPr algn="ctr" eaLnBrk="0" hangingPunct="0">
              <a:lnSpc>
                <a:spcPct val="90000"/>
              </a:lnSpc>
            </a:pPr>
            <a:r>
              <a:rPr lang="es-MX" sz="700" dirty="0">
                <a:solidFill>
                  <a:srgbClr val="000000"/>
                </a:solidFill>
              </a:rPr>
              <a:t>Dirección de Operación</a:t>
            </a:r>
          </a:p>
          <a:p>
            <a:pPr algn="ctr" eaLnBrk="0" hangingPunct="0">
              <a:lnSpc>
                <a:spcPct val="90000"/>
              </a:lnSpc>
            </a:pPr>
            <a:r>
              <a:rPr lang="es-MX" sz="700" dirty="0" smtClean="0">
                <a:solidFill>
                  <a:srgbClr val="000000"/>
                </a:solidFill>
              </a:rPr>
              <a:t>Diana </a:t>
            </a:r>
            <a:r>
              <a:rPr lang="es-MX" sz="700" dirty="0">
                <a:solidFill>
                  <a:srgbClr val="000000"/>
                </a:solidFill>
              </a:rPr>
              <a:t>Elisa Estrada Harris</a:t>
            </a:r>
          </a:p>
        </p:txBody>
      </p:sp>
      <p:sp>
        <p:nvSpPr>
          <p:cNvPr id="29717" name="43 Rectángulo"/>
          <p:cNvSpPr>
            <a:spLocks noChangeArrowheads="1"/>
          </p:cNvSpPr>
          <p:nvPr/>
        </p:nvSpPr>
        <p:spPr bwMode="auto">
          <a:xfrm>
            <a:off x="2296347" y="1479768"/>
            <a:ext cx="1228195" cy="480131"/>
          </a:xfrm>
          <a:prstGeom prst="rect">
            <a:avLst/>
          </a:prstGeom>
          <a:noFill/>
          <a:ln w="9525">
            <a:noFill/>
            <a:miter lim="800000"/>
            <a:headEnd/>
            <a:tailEnd/>
          </a:ln>
        </p:spPr>
        <p:txBody>
          <a:bodyPr wrap="square">
            <a:spAutoFit/>
          </a:bodyPr>
          <a:lstStyle/>
          <a:p>
            <a:pPr algn="ctr" eaLnBrk="0" hangingPunct="0">
              <a:lnSpc>
                <a:spcPct val="90000"/>
              </a:lnSpc>
            </a:pPr>
            <a:r>
              <a:rPr lang="es-MX" sz="700" dirty="0">
                <a:solidFill>
                  <a:srgbClr val="000000"/>
                </a:solidFill>
              </a:rPr>
              <a:t>Dirección General del Museo Laberinto de las Ciencias y </a:t>
            </a:r>
          </a:p>
          <a:p>
            <a:pPr algn="ctr" eaLnBrk="0" hangingPunct="0">
              <a:lnSpc>
                <a:spcPct val="90000"/>
              </a:lnSpc>
            </a:pPr>
            <a:r>
              <a:rPr lang="es-MX" sz="700" dirty="0">
                <a:solidFill>
                  <a:srgbClr val="000000"/>
                </a:solidFill>
              </a:rPr>
              <a:t>las Artes</a:t>
            </a:r>
            <a:endParaRPr lang="es-ES" sz="700" dirty="0">
              <a:solidFill>
                <a:srgbClr val="000000"/>
              </a:solidFill>
            </a:endParaRPr>
          </a:p>
        </p:txBody>
      </p:sp>
      <p:sp>
        <p:nvSpPr>
          <p:cNvPr id="22" name="Rectangle 42"/>
          <p:cNvSpPr>
            <a:spLocks noChangeArrowheads="1"/>
          </p:cNvSpPr>
          <p:nvPr/>
        </p:nvSpPr>
        <p:spPr bwMode="auto">
          <a:xfrm>
            <a:off x="3381987" y="3813582"/>
            <a:ext cx="1044039" cy="432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just" eaLnBrk="0" hangingPunct="0">
              <a:buFontTx/>
              <a:buChar char="•"/>
              <a:defRPr/>
            </a:pPr>
            <a:endParaRPr lang="es-ES" sz="700">
              <a:cs typeface="+mn-cs"/>
            </a:endParaRPr>
          </a:p>
        </p:txBody>
      </p:sp>
      <p:sp>
        <p:nvSpPr>
          <p:cNvPr id="29720" name="Text Box 43"/>
          <p:cNvSpPr txBox="1">
            <a:spLocks noChangeArrowheads="1"/>
          </p:cNvSpPr>
          <p:nvPr/>
        </p:nvSpPr>
        <p:spPr bwMode="auto">
          <a:xfrm>
            <a:off x="3418819" y="3897160"/>
            <a:ext cx="1007208" cy="264688"/>
          </a:xfrm>
          <a:prstGeom prst="rect">
            <a:avLst/>
          </a:prstGeom>
          <a:noFill/>
          <a:ln w="9525" algn="ctr">
            <a:noFill/>
            <a:miter lim="800000"/>
            <a:headEnd/>
            <a:tailEnd/>
          </a:ln>
        </p:spPr>
        <p:txBody>
          <a:bodyPr wrap="square">
            <a:spAutoFit/>
          </a:bodyPr>
          <a:lstStyle/>
          <a:p>
            <a:pPr algn="ctr" eaLnBrk="0" hangingPunct="0">
              <a:lnSpc>
                <a:spcPct val="80000"/>
              </a:lnSpc>
            </a:pPr>
            <a:r>
              <a:rPr lang="es-MX" sz="700" dirty="0"/>
              <a:t>Supervisión de Contenidos</a:t>
            </a:r>
          </a:p>
        </p:txBody>
      </p:sp>
      <p:cxnSp>
        <p:nvCxnSpPr>
          <p:cNvPr id="29721" name="26 Conector recto"/>
          <p:cNvCxnSpPr>
            <a:cxnSpLocks noChangeShapeType="1"/>
          </p:cNvCxnSpPr>
          <p:nvPr/>
        </p:nvCxnSpPr>
        <p:spPr bwMode="auto">
          <a:xfrm rot="5400000">
            <a:off x="4033323" y="2873869"/>
            <a:ext cx="792162" cy="775300"/>
          </a:xfrm>
          <a:prstGeom prst="line">
            <a:avLst/>
          </a:prstGeom>
          <a:noFill/>
          <a:ln w="9525" algn="ctr">
            <a:noFill/>
            <a:round/>
            <a:headEnd/>
            <a:tailEnd/>
          </a:ln>
        </p:spPr>
      </p:cxnSp>
      <p:sp>
        <p:nvSpPr>
          <p:cNvPr id="39" name="Rectangle 42"/>
          <p:cNvSpPr>
            <a:spLocks noChangeArrowheads="1"/>
          </p:cNvSpPr>
          <p:nvPr/>
        </p:nvSpPr>
        <p:spPr bwMode="auto">
          <a:xfrm>
            <a:off x="522515" y="3257550"/>
            <a:ext cx="1044039" cy="432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just" eaLnBrk="0" hangingPunct="0">
              <a:buFontTx/>
              <a:buChar char="•"/>
              <a:defRPr/>
            </a:pPr>
            <a:endParaRPr lang="es-ES" sz="700">
              <a:cs typeface="+mn-cs"/>
            </a:endParaRPr>
          </a:p>
        </p:txBody>
      </p:sp>
      <p:sp>
        <p:nvSpPr>
          <p:cNvPr id="40" name="Rectangle 42"/>
          <p:cNvSpPr>
            <a:spLocks noChangeArrowheads="1"/>
          </p:cNvSpPr>
          <p:nvPr/>
        </p:nvSpPr>
        <p:spPr bwMode="auto">
          <a:xfrm>
            <a:off x="4426026" y="3257550"/>
            <a:ext cx="1044039" cy="432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ES" sz="700" dirty="0">
                <a:cs typeface="+mn-cs"/>
              </a:rPr>
              <a:t>Subdirección de Experiencias Educativas</a:t>
            </a:r>
          </a:p>
        </p:txBody>
      </p:sp>
      <p:sp>
        <p:nvSpPr>
          <p:cNvPr id="29724" name="Text Box 43"/>
          <p:cNvSpPr txBox="1">
            <a:spLocks noChangeArrowheads="1"/>
          </p:cNvSpPr>
          <p:nvPr/>
        </p:nvSpPr>
        <p:spPr bwMode="auto">
          <a:xfrm>
            <a:off x="542773" y="3257550"/>
            <a:ext cx="998130" cy="350865"/>
          </a:xfrm>
          <a:prstGeom prst="rect">
            <a:avLst/>
          </a:prstGeom>
          <a:noFill/>
          <a:ln w="9525" algn="ctr">
            <a:noFill/>
            <a:miter lim="800000"/>
            <a:headEnd/>
            <a:tailEnd/>
          </a:ln>
        </p:spPr>
        <p:txBody>
          <a:bodyPr wrap="square">
            <a:spAutoFit/>
          </a:bodyPr>
          <a:lstStyle/>
          <a:p>
            <a:pPr algn="ctr" eaLnBrk="0" hangingPunct="0">
              <a:lnSpc>
                <a:spcPct val="80000"/>
              </a:lnSpc>
            </a:pPr>
            <a:r>
              <a:rPr lang="es-MX" sz="700"/>
              <a:t>Subdirección de Relaciones Públicas</a:t>
            </a:r>
          </a:p>
        </p:txBody>
      </p:sp>
      <p:sp>
        <p:nvSpPr>
          <p:cNvPr id="46" name="Rectangle 42"/>
          <p:cNvSpPr>
            <a:spLocks noChangeArrowheads="1"/>
          </p:cNvSpPr>
          <p:nvPr/>
        </p:nvSpPr>
        <p:spPr bwMode="auto">
          <a:xfrm>
            <a:off x="522515" y="4675533"/>
            <a:ext cx="1044039" cy="432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just" eaLnBrk="0" hangingPunct="0">
              <a:buFontTx/>
              <a:buChar char="•"/>
              <a:defRPr/>
            </a:pPr>
            <a:endParaRPr lang="es-ES" sz="700">
              <a:cs typeface="+mn-cs"/>
            </a:endParaRPr>
          </a:p>
        </p:txBody>
      </p:sp>
      <p:sp>
        <p:nvSpPr>
          <p:cNvPr id="29726" name="46 Rectángulo"/>
          <p:cNvSpPr>
            <a:spLocks noChangeArrowheads="1"/>
          </p:cNvSpPr>
          <p:nvPr/>
        </p:nvSpPr>
        <p:spPr bwMode="auto">
          <a:xfrm>
            <a:off x="564872" y="4717025"/>
            <a:ext cx="976032" cy="350865"/>
          </a:xfrm>
          <a:prstGeom prst="rect">
            <a:avLst/>
          </a:prstGeom>
          <a:noFill/>
          <a:ln w="9525">
            <a:noFill/>
            <a:miter lim="800000"/>
            <a:headEnd/>
            <a:tailEnd/>
          </a:ln>
        </p:spPr>
        <p:txBody>
          <a:bodyPr wrap="square">
            <a:spAutoFit/>
          </a:bodyPr>
          <a:lstStyle/>
          <a:p>
            <a:pPr algn="ctr" eaLnBrk="0" hangingPunct="0">
              <a:lnSpc>
                <a:spcPct val="80000"/>
              </a:lnSpc>
            </a:pPr>
            <a:r>
              <a:rPr lang="es-MX" sz="700" dirty="0"/>
              <a:t>Auxiliar de Atención al Público (7)</a:t>
            </a:r>
          </a:p>
        </p:txBody>
      </p:sp>
      <p:cxnSp>
        <p:nvCxnSpPr>
          <p:cNvPr id="29727" name="55 Conector recto"/>
          <p:cNvCxnSpPr>
            <a:cxnSpLocks noChangeShapeType="1"/>
            <a:stCxn id="46" idx="0"/>
          </p:cNvCxnSpPr>
          <p:nvPr/>
        </p:nvCxnSpPr>
        <p:spPr bwMode="auto">
          <a:xfrm rot="5400000" flipH="1" flipV="1">
            <a:off x="1129964" y="4529780"/>
            <a:ext cx="60324" cy="231184"/>
          </a:xfrm>
          <a:prstGeom prst="line">
            <a:avLst/>
          </a:prstGeom>
          <a:noFill/>
          <a:ln w="9525" algn="ctr">
            <a:noFill/>
            <a:round/>
            <a:headEnd/>
            <a:tailEnd/>
          </a:ln>
        </p:spPr>
      </p:cxnSp>
      <p:sp>
        <p:nvSpPr>
          <p:cNvPr id="29728" name="63 Rectángulo"/>
          <p:cNvSpPr>
            <a:spLocks noChangeArrowheads="1"/>
          </p:cNvSpPr>
          <p:nvPr/>
        </p:nvSpPr>
        <p:spPr bwMode="auto">
          <a:xfrm>
            <a:off x="3780253" y="6428285"/>
            <a:ext cx="1044038" cy="264688"/>
          </a:xfrm>
          <a:prstGeom prst="rect">
            <a:avLst/>
          </a:prstGeom>
          <a:noFill/>
          <a:ln w="9525">
            <a:noFill/>
            <a:miter lim="800000"/>
            <a:headEnd/>
            <a:tailEnd/>
          </a:ln>
        </p:spPr>
        <p:txBody>
          <a:bodyPr wrap="square">
            <a:spAutoFit/>
          </a:bodyPr>
          <a:lstStyle/>
          <a:p>
            <a:pPr algn="ctr" eaLnBrk="0" hangingPunct="0">
              <a:lnSpc>
                <a:spcPct val="80000"/>
              </a:lnSpc>
            </a:pPr>
            <a:r>
              <a:rPr lang="es-MX" sz="700" dirty="0"/>
              <a:t>Especialistas</a:t>
            </a:r>
          </a:p>
          <a:p>
            <a:pPr algn="ctr" eaLnBrk="0" hangingPunct="0">
              <a:lnSpc>
                <a:spcPct val="80000"/>
              </a:lnSpc>
            </a:pPr>
            <a:r>
              <a:rPr lang="es-MX" sz="700" dirty="0"/>
              <a:t>(5)</a:t>
            </a:r>
          </a:p>
        </p:txBody>
      </p:sp>
      <p:cxnSp>
        <p:nvCxnSpPr>
          <p:cNvPr id="29729" name="80 Conector recto"/>
          <p:cNvCxnSpPr>
            <a:cxnSpLocks noChangeShapeType="1"/>
          </p:cNvCxnSpPr>
          <p:nvPr/>
        </p:nvCxnSpPr>
        <p:spPr bwMode="auto">
          <a:xfrm flipH="1">
            <a:off x="2403804" y="6839385"/>
            <a:ext cx="1842" cy="161925"/>
          </a:xfrm>
          <a:prstGeom prst="line">
            <a:avLst/>
          </a:prstGeom>
          <a:noFill/>
          <a:ln w="9525" algn="ctr">
            <a:noFill/>
            <a:round/>
            <a:headEnd/>
            <a:tailEnd/>
          </a:ln>
        </p:spPr>
      </p:cxnSp>
      <p:sp>
        <p:nvSpPr>
          <p:cNvPr id="25649" name="Line 60"/>
          <p:cNvSpPr>
            <a:spLocks noChangeShapeType="1"/>
          </p:cNvSpPr>
          <p:nvPr/>
        </p:nvSpPr>
        <p:spPr bwMode="auto">
          <a:xfrm>
            <a:off x="2394744" y="2393950"/>
            <a:ext cx="1044039" cy="0"/>
          </a:xfrm>
          <a:prstGeom prst="line">
            <a:avLst/>
          </a:prstGeom>
          <a:noFill/>
          <a:ln w="9525">
            <a:solidFill>
              <a:schemeClr val="accent5">
                <a:lumMod val="50000"/>
              </a:schemeClr>
            </a:solidFill>
            <a:prstDash val="lgDashDotDot"/>
            <a:round/>
            <a:headEnd/>
            <a:tailEnd/>
          </a:ln>
        </p:spPr>
        <p:txBody>
          <a:bodyPr>
            <a:spAutoFit/>
          </a:bodyPr>
          <a:lstStyle/>
          <a:p>
            <a:pPr>
              <a:defRPr/>
            </a:pPr>
            <a:endParaRPr lang="es-MX" sz="700"/>
          </a:p>
        </p:txBody>
      </p:sp>
      <p:cxnSp>
        <p:nvCxnSpPr>
          <p:cNvPr id="29734" name="59 Conector recto"/>
          <p:cNvCxnSpPr>
            <a:cxnSpLocks noChangeShapeType="1"/>
          </p:cNvCxnSpPr>
          <p:nvPr/>
        </p:nvCxnSpPr>
        <p:spPr bwMode="auto">
          <a:xfrm rot="10800000" flipV="1">
            <a:off x="4118485" y="3532188"/>
            <a:ext cx="707162" cy="9525"/>
          </a:xfrm>
          <a:prstGeom prst="line">
            <a:avLst/>
          </a:prstGeom>
          <a:noFill/>
          <a:ln w="9525" algn="ctr">
            <a:noFill/>
            <a:round/>
            <a:headEnd/>
            <a:tailEnd/>
          </a:ln>
        </p:spPr>
      </p:cxnSp>
      <p:sp>
        <p:nvSpPr>
          <p:cNvPr id="62" name="Rectangle 42"/>
          <p:cNvSpPr>
            <a:spLocks noChangeArrowheads="1"/>
          </p:cNvSpPr>
          <p:nvPr/>
        </p:nvSpPr>
        <p:spPr bwMode="auto">
          <a:xfrm>
            <a:off x="547900" y="3974352"/>
            <a:ext cx="1044039" cy="432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ctr" eaLnBrk="0" hangingPunct="0">
              <a:lnSpc>
                <a:spcPct val="80000"/>
              </a:lnSpc>
              <a:defRPr/>
            </a:pPr>
            <a:r>
              <a:rPr lang="es-MX" sz="700" dirty="0"/>
              <a:t>Logística de Eventos</a:t>
            </a:r>
          </a:p>
        </p:txBody>
      </p:sp>
      <p:sp>
        <p:nvSpPr>
          <p:cNvPr id="64" name="Rectangle 42"/>
          <p:cNvSpPr>
            <a:spLocks noChangeArrowheads="1"/>
          </p:cNvSpPr>
          <p:nvPr/>
        </p:nvSpPr>
        <p:spPr bwMode="auto">
          <a:xfrm>
            <a:off x="5456910" y="4041775"/>
            <a:ext cx="1044039" cy="432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ctr" eaLnBrk="0" hangingPunct="0">
              <a:lnSpc>
                <a:spcPct val="80000"/>
              </a:lnSpc>
              <a:defRPr/>
            </a:pPr>
            <a:r>
              <a:rPr lang="es-MX" sz="700" dirty="0"/>
              <a:t>Unidad de mediación </a:t>
            </a:r>
          </a:p>
        </p:txBody>
      </p:sp>
      <p:sp>
        <p:nvSpPr>
          <p:cNvPr id="66" name="Rectangle 42"/>
          <p:cNvSpPr>
            <a:spLocks noChangeArrowheads="1"/>
          </p:cNvSpPr>
          <p:nvPr/>
        </p:nvSpPr>
        <p:spPr bwMode="auto">
          <a:xfrm>
            <a:off x="5453226" y="4781550"/>
            <a:ext cx="1044039" cy="432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ctr" eaLnBrk="0" hangingPunct="0">
              <a:lnSpc>
                <a:spcPct val="80000"/>
              </a:lnSpc>
              <a:defRPr/>
            </a:pPr>
            <a:r>
              <a:rPr lang="es-MX" sz="700" dirty="0"/>
              <a:t>Supervisión de mediación</a:t>
            </a:r>
          </a:p>
        </p:txBody>
      </p:sp>
      <p:sp>
        <p:nvSpPr>
          <p:cNvPr id="67" name="Rectangle 42"/>
          <p:cNvSpPr>
            <a:spLocks noChangeArrowheads="1"/>
          </p:cNvSpPr>
          <p:nvPr/>
        </p:nvSpPr>
        <p:spPr bwMode="auto">
          <a:xfrm>
            <a:off x="5499266" y="5487988"/>
            <a:ext cx="1044039" cy="432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ctr" eaLnBrk="0" hangingPunct="0">
              <a:lnSpc>
                <a:spcPct val="80000"/>
              </a:lnSpc>
              <a:defRPr/>
            </a:pPr>
            <a:r>
              <a:rPr lang="es-MX" sz="700" dirty="0"/>
              <a:t>Supervisión </a:t>
            </a:r>
            <a:r>
              <a:rPr lang="es-MX" sz="700" dirty="0" err="1"/>
              <a:t>Huachis</a:t>
            </a:r>
            <a:r>
              <a:rPr lang="es-MX" sz="700" dirty="0"/>
              <a:t> (2)</a:t>
            </a:r>
          </a:p>
        </p:txBody>
      </p:sp>
      <p:sp>
        <p:nvSpPr>
          <p:cNvPr id="68" name="Rectangle 42"/>
          <p:cNvSpPr>
            <a:spLocks noChangeArrowheads="1"/>
          </p:cNvSpPr>
          <p:nvPr/>
        </p:nvSpPr>
        <p:spPr bwMode="auto">
          <a:xfrm>
            <a:off x="3365535" y="4464457"/>
            <a:ext cx="1044039" cy="432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ctr" eaLnBrk="0" hangingPunct="0">
              <a:lnSpc>
                <a:spcPct val="80000"/>
              </a:lnSpc>
              <a:defRPr/>
            </a:pPr>
            <a:r>
              <a:rPr lang="es-MX" sz="700" dirty="0"/>
              <a:t>Unidad de Capacitación a </a:t>
            </a:r>
            <a:r>
              <a:rPr lang="es-MX" sz="700" dirty="0" err="1"/>
              <a:t>Huachis</a:t>
            </a:r>
            <a:endParaRPr lang="es-MX" sz="700" dirty="0"/>
          </a:p>
        </p:txBody>
      </p:sp>
      <p:sp>
        <p:nvSpPr>
          <p:cNvPr id="47" name="Rectangle 42"/>
          <p:cNvSpPr>
            <a:spLocks noChangeArrowheads="1"/>
          </p:cNvSpPr>
          <p:nvPr/>
        </p:nvSpPr>
        <p:spPr bwMode="auto">
          <a:xfrm>
            <a:off x="2418227" y="3257642"/>
            <a:ext cx="1044039" cy="432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just" eaLnBrk="0" hangingPunct="0">
              <a:buFontTx/>
              <a:buChar char="•"/>
              <a:defRPr/>
            </a:pPr>
            <a:endParaRPr lang="es-ES" sz="700">
              <a:cs typeface="+mn-cs"/>
            </a:endParaRPr>
          </a:p>
        </p:txBody>
      </p:sp>
      <p:sp>
        <p:nvSpPr>
          <p:cNvPr id="48" name="Text Box 43"/>
          <p:cNvSpPr txBox="1">
            <a:spLocks noChangeArrowheads="1"/>
          </p:cNvSpPr>
          <p:nvPr/>
        </p:nvSpPr>
        <p:spPr bwMode="auto">
          <a:xfrm>
            <a:off x="2455058" y="3341220"/>
            <a:ext cx="1007208" cy="264688"/>
          </a:xfrm>
          <a:prstGeom prst="rect">
            <a:avLst/>
          </a:prstGeom>
          <a:noFill/>
          <a:ln w="9525" algn="ctr">
            <a:noFill/>
            <a:miter lim="800000"/>
            <a:headEnd/>
            <a:tailEnd/>
          </a:ln>
        </p:spPr>
        <p:txBody>
          <a:bodyPr wrap="square">
            <a:spAutoFit/>
          </a:bodyPr>
          <a:lstStyle/>
          <a:p>
            <a:pPr algn="ctr" eaLnBrk="0" hangingPunct="0">
              <a:lnSpc>
                <a:spcPct val="80000"/>
              </a:lnSpc>
            </a:pPr>
            <a:r>
              <a:rPr lang="es-MX" sz="700" dirty="0" smtClean="0"/>
              <a:t>Subdirección de Operación</a:t>
            </a:r>
            <a:endParaRPr lang="es-MX" sz="700" dirty="0"/>
          </a:p>
        </p:txBody>
      </p:sp>
      <p:cxnSp>
        <p:nvCxnSpPr>
          <p:cNvPr id="52" name="51 Conector recto"/>
          <p:cNvCxnSpPr/>
          <p:nvPr/>
        </p:nvCxnSpPr>
        <p:spPr bwMode="auto">
          <a:xfrm>
            <a:off x="4295676" y="6147235"/>
            <a:ext cx="1336370" cy="1588"/>
          </a:xfrm>
          <a:prstGeom prst="line">
            <a:avLst/>
          </a:prstGeom>
          <a:noFill/>
          <a:ln w="9525" cap="flat" cmpd="sng" algn="ctr">
            <a:solidFill>
              <a:schemeClr val="tx1"/>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3072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30724" name="Text Box 11"/>
          <p:cNvSpPr txBox="1">
            <a:spLocks noChangeArrowheads="1"/>
          </p:cNvSpPr>
          <p:nvPr/>
        </p:nvSpPr>
        <p:spPr bwMode="auto">
          <a:xfrm>
            <a:off x="1557338" y="1258888"/>
            <a:ext cx="5181600" cy="6865937"/>
          </a:xfrm>
          <a:prstGeom prst="rect">
            <a:avLst/>
          </a:prstGeom>
          <a:noFill/>
          <a:ln w="9525">
            <a:noFill/>
            <a:miter lim="800000"/>
            <a:headEnd/>
            <a:tailEnd/>
          </a:ln>
        </p:spPr>
        <p:txBody>
          <a:bodyPr>
            <a:spAutoFit/>
          </a:bodyPr>
          <a:lstStyle/>
          <a:p>
            <a:pPr marL="180975" indent="-180975" algn="ctr" eaLnBrk="0" hangingPunct="0"/>
            <a:r>
              <a:rPr lang="es-MX" i="1" dirty="0" smtClean="0"/>
              <a:t>DIRECCIÓN DE OPERACIÓN</a:t>
            </a:r>
            <a:endParaRPr lang="es-ES_tradnl" i="1" dirty="0" smtClean="0"/>
          </a:p>
          <a:p>
            <a:pPr marL="180975" indent="-180975" algn="ctr" eaLnBrk="0" hangingPunct="0"/>
            <a:endParaRPr lang="en-US" i="1" dirty="0"/>
          </a:p>
          <a:p>
            <a:pPr marL="180975" indent="-180975" eaLnBrk="0" hangingPunct="0"/>
            <a:r>
              <a:rPr lang="en-US" i="1" dirty="0" err="1"/>
              <a:t>OBJETIVO</a:t>
            </a:r>
            <a:r>
              <a:rPr lang="en-US" i="1" dirty="0"/>
              <a:t>:</a:t>
            </a:r>
            <a:endParaRPr lang="en-US" b="0" dirty="0">
              <a:solidFill>
                <a:schemeClr val="accent2"/>
              </a:solidFill>
            </a:endParaRPr>
          </a:p>
          <a:p>
            <a:pPr marL="180975" indent="-180975" eaLnBrk="0" hangingPunct="0"/>
            <a:endParaRPr lang="es-ES_tradnl" b="0" dirty="0"/>
          </a:p>
          <a:p>
            <a:pPr marL="180975" indent="-180975" algn="just" eaLnBrk="0" hangingPunct="0"/>
            <a:r>
              <a:rPr lang="es-ES_tradnl" b="0" dirty="0"/>
              <a:t>    Verificar la operación y funcionamiento de todas y cada una de las diferentes instalaciones, áreas, servicios y exhibiciones que conforman el Museo</a:t>
            </a:r>
            <a:r>
              <a:rPr lang="es-MX" b="0" dirty="0"/>
              <a:t>, así como coordinar el servicio al público con la finalidad de asegurar las condiciones óptimas para garantizar la experiencia lúdica, educativa y cultural, así como supervisar la atención de los visitantes.</a:t>
            </a:r>
          </a:p>
          <a:p>
            <a:pPr marL="180975" indent="-180975" algn="just" eaLnBrk="0" hangingPunct="0"/>
            <a:endParaRPr lang="es-MX" b="0" dirty="0"/>
          </a:p>
          <a:p>
            <a:pPr marL="180975" indent="-180975" eaLnBrk="0" hangingPunct="0"/>
            <a:endParaRPr lang="en-US" i="1" dirty="0"/>
          </a:p>
          <a:p>
            <a:pPr marL="180975" indent="-180975" eaLnBrk="0" hangingPunct="0"/>
            <a:r>
              <a:rPr lang="en-US" i="1" dirty="0" err="1"/>
              <a:t>FUNCIONES</a:t>
            </a:r>
            <a:r>
              <a:rPr lang="en-US" i="1" dirty="0"/>
              <a:t>:</a:t>
            </a:r>
          </a:p>
          <a:p>
            <a:pPr marL="180975" indent="-180975" eaLnBrk="0" hangingPunct="0"/>
            <a:endParaRPr lang="en-US" sz="1000" i="1" dirty="0">
              <a:solidFill>
                <a:schemeClr val="accent2"/>
              </a:solidFill>
            </a:endParaRPr>
          </a:p>
          <a:p>
            <a:pPr marL="180975" indent="-180975" algn="just" eaLnBrk="0" hangingPunct="0">
              <a:lnSpc>
                <a:spcPct val="92000"/>
              </a:lnSpc>
              <a:buFont typeface="Wingdings" pitchFamily="2" charset="2"/>
              <a:buChar char="§"/>
            </a:pPr>
            <a:r>
              <a:rPr lang="es-MX" b="0" dirty="0"/>
              <a:t>Ejecutar las instrucciones de la Dirección General relacionadas con los aspectos operativos del Museo.</a:t>
            </a:r>
          </a:p>
          <a:p>
            <a:pPr marL="180975" indent="-180975" eaLnBrk="0" hangingPunct="0">
              <a:lnSpc>
                <a:spcPct val="92000"/>
              </a:lnSpc>
              <a:buFont typeface="Wingdings" pitchFamily="2" charset="2"/>
              <a:buChar char="§"/>
            </a:pPr>
            <a:endParaRPr lang="en-US" sz="1000" i="1" dirty="0">
              <a:solidFill>
                <a:schemeClr val="accent2"/>
              </a:solidFill>
            </a:endParaRPr>
          </a:p>
          <a:p>
            <a:pPr marL="180975" indent="-180975" algn="just" eaLnBrk="0" hangingPunct="0">
              <a:lnSpc>
                <a:spcPct val="92000"/>
              </a:lnSpc>
              <a:buFont typeface="Wingdings" pitchFamily="2" charset="2"/>
              <a:buChar char="§"/>
            </a:pPr>
            <a:r>
              <a:rPr lang="es-MX" b="0" dirty="0"/>
              <a:t>Colaborar con la Dirección General y las direcciones que integran el museo en la elaboración del programa y presupuesto anual del Museo.</a:t>
            </a:r>
          </a:p>
          <a:p>
            <a:pPr marL="180975" indent="-180975" algn="just" eaLnBrk="0" hangingPunct="0">
              <a:lnSpc>
                <a:spcPct val="92000"/>
              </a:lnSpc>
              <a:buFont typeface="Wingdings" pitchFamily="2" charset="2"/>
              <a:buChar char="§"/>
            </a:pPr>
            <a:endParaRPr lang="es-MX" sz="1000" b="0" dirty="0"/>
          </a:p>
          <a:p>
            <a:pPr marL="180975" indent="-180975" algn="just" eaLnBrk="0" hangingPunct="0">
              <a:lnSpc>
                <a:spcPct val="92000"/>
              </a:lnSpc>
              <a:buFont typeface="Wingdings" pitchFamily="2" charset="2"/>
              <a:buChar char="§"/>
            </a:pPr>
            <a:r>
              <a:rPr lang="es-MX" b="0" dirty="0"/>
              <a:t>Supervisar y coordinar los eventos con cada una de las direcciones que integran el Museo.</a:t>
            </a:r>
          </a:p>
          <a:p>
            <a:pPr marL="180975" indent="-180975" algn="just" eaLnBrk="0" hangingPunct="0">
              <a:lnSpc>
                <a:spcPct val="92000"/>
              </a:lnSpc>
              <a:buFont typeface="Wingdings" pitchFamily="2" charset="2"/>
              <a:buChar char="§"/>
            </a:pPr>
            <a:endParaRPr lang="es-MX" sz="1000" b="0" dirty="0"/>
          </a:p>
          <a:p>
            <a:pPr marL="180975" indent="-180975" algn="just">
              <a:lnSpc>
                <a:spcPct val="92000"/>
              </a:lnSpc>
              <a:buFont typeface="Wingdings" pitchFamily="2" charset="2"/>
              <a:buChar char="§"/>
            </a:pPr>
            <a:r>
              <a:rPr lang="es-MX" b="0" dirty="0"/>
              <a:t>Coordinarse con la Dirección de Ingeniería, Mantenimiento y Sistemas con la finalidad de que la operación general del Museo sea la más efectiva.</a:t>
            </a:r>
          </a:p>
          <a:p>
            <a:pPr marL="180975" indent="-180975" algn="just" eaLnBrk="0" hangingPunct="0">
              <a:lnSpc>
                <a:spcPct val="92000"/>
              </a:lnSpc>
              <a:buFont typeface="Wingdings" pitchFamily="2" charset="2"/>
              <a:buChar char="§"/>
            </a:pPr>
            <a:endParaRPr lang="es-MX" sz="1000" b="0" dirty="0"/>
          </a:p>
          <a:p>
            <a:pPr marL="180975" indent="-180975" algn="just" eaLnBrk="0" hangingPunct="0">
              <a:lnSpc>
                <a:spcPct val="92000"/>
              </a:lnSpc>
              <a:buFont typeface="Wingdings" pitchFamily="2" charset="2"/>
              <a:buChar char="§"/>
            </a:pPr>
            <a:r>
              <a:rPr lang="es-MX" b="0" dirty="0"/>
              <a:t>Mantener comunicación estrecha con las subdirecciones a su cargo mediante la creación de un plan operativo con las diferentes direcciones y áreas del Museo.</a:t>
            </a:r>
          </a:p>
          <a:p>
            <a:pPr marL="180975" indent="-180975" algn="just" eaLnBrk="0" hangingPunct="0">
              <a:lnSpc>
                <a:spcPct val="92000"/>
              </a:lnSpc>
              <a:buFont typeface="Wingdings" pitchFamily="2" charset="2"/>
              <a:buChar char="§"/>
            </a:pPr>
            <a:endParaRPr lang="es-MX" sz="1000" b="0" dirty="0"/>
          </a:p>
          <a:p>
            <a:pPr marL="180975" indent="-180975" algn="just" eaLnBrk="0" hangingPunct="0">
              <a:lnSpc>
                <a:spcPct val="92000"/>
              </a:lnSpc>
              <a:buFont typeface="Wingdings" pitchFamily="2" charset="2"/>
              <a:buChar char="§"/>
            </a:pPr>
            <a:r>
              <a:rPr lang="es-MX" b="0" dirty="0"/>
              <a:t>Evaluar la operación de  las diferentes áreas que integran el Museo, así como la ejecución de los programas de mantenimiento correctivo, estético y preventivo.</a:t>
            </a:r>
          </a:p>
          <a:p>
            <a:pPr marL="180975" indent="-180975" algn="just" eaLnBrk="0" hangingPunct="0">
              <a:lnSpc>
                <a:spcPct val="92000"/>
              </a:lnSpc>
              <a:buFont typeface="Wingdings" pitchFamily="2" charset="2"/>
              <a:buChar char="§"/>
            </a:pPr>
            <a:endParaRPr lang="es-MX" sz="1000" b="0" dirty="0"/>
          </a:p>
          <a:p>
            <a:pPr marL="180975" indent="-180975" algn="just" eaLnBrk="0" hangingPunct="0">
              <a:lnSpc>
                <a:spcPct val="92000"/>
              </a:lnSpc>
              <a:buFont typeface="Wingdings" pitchFamily="2" charset="2"/>
              <a:buChar char="§"/>
            </a:pPr>
            <a:r>
              <a:rPr lang="es-MX" b="0" dirty="0"/>
              <a:t>Coordinar la operación y atención de los grupos escolares programados para visitar el museo de tal forma que no se rebase la capacidad operativa del mismo.</a:t>
            </a:r>
          </a:p>
          <a:p>
            <a:pPr marL="180975" indent="-180975" algn="just" eaLnBrk="0" hangingPunct="0">
              <a:lnSpc>
                <a:spcPct val="92000"/>
              </a:lnSpc>
              <a:buFont typeface="Wingdings" pitchFamily="2" charset="2"/>
              <a:buChar char="§"/>
            </a:pPr>
            <a:endParaRPr lang="es-MX" sz="1000" b="0" dirty="0"/>
          </a:p>
          <a:p>
            <a:pPr marL="180975" indent="-180975" algn="just" eaLnBrk="0" hangingPunct="0">
              <a:lnSpc>
                <a:spcPct val="92000"/>
              </a:lnSpc>
              <a:buFont typeface="Wingdings" pitchFamily="2" charset="2"/>
              <a:buChar char="§"/>
            </a:pPr>
            <a:r>
              <a:rPr lang="es-MX" b="0" dirty="0"/>
              <a:t>Crear e impulsar propuestas en coordinación con la subdirección de Experiencias Educativas para atender a grupos en situación especial.</a:t>
            </a:r>
          </a:p>
        </p:txBody>
      </p:sp>
      <p:sp>
        <p:nvSpPr>
          <p:cNvPr id="30725"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30726"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30727" name="Text Box 7"/>
          <p:cNvSpPr txBox="1">
            <a:spLocks noChangeArrowheads="1"/>
          </p:cNvSpPr>
          <p:nvPr/>
        </p:nvSpPr>
        <p:spPr bwMode="auto">
          <a:xfrm>
            <a:off x="3879850" y="8340725"/>
            <a:ext cx="2833688" cy="349250"/>
          </a:xfrm>
          <a:prstGeom prst="rect">
            <a:avLst/>
          </a:prstGeom>
          <a:noFill/>
          <a:ln w="9525">
            <a:noFill/>
            <a:miter lim="800000"/>
            <a:headEnd/>
            <a:tailEnd/>
          </a:ln>
        </p:spPr>
        <p:txBody>
          <a:bodyPr wrap="none">
            <a:spAutoFit/>
          </a:bodyPr>
          <a:lstStyle/>
          <a:p>
            <a:pPr algn="ctr" eaLnBrk="0" hangingPunct="0">
              <a:lnSpc>
                <a:spcPct val="70000"/>
              </a:lnSpc>
            </a:pPr>
            <a:r>
              <a:rPr lang="es-MX" dirty="0" smtClean="0"/>
              <a:t>Dirección </a:t>
            </a:r>
            <a:r>
              <a:rPr lang="es-MX" dirty="0"/>
              <a:t>General del Museo</a:t>
            </a:r>
          </a:p>
          <a:p>
            <a:pPr algn="ctr" eaLnBrk="0" hangingPunct="0">
              <a:lnSpc>
                <a:spcPct val="70000"/>
              </a:lnSpc>
            </a:pPr>
            <a:r>
              <a:rPr lang="es-MX" dirty="0"/>
              <a:t>Laberinto de las Ciencias y las Artes</a:t>
            </a:r>
            <a:endParaRPr lang="es-ES" dirty="0"/>
          </a:p>
        </p:txBody>
      </p:sp>
      <p:sp>
        <p:nvSpPr>
          <p:cNvPr id="30728" name="Text Box 9"/>
          <p:cNvSpPr txBox="1">
            <a:spLocks noChangeArrowheads="1"/>
          </p:cNvSpPr>
          <p:nvPr/>
        </p:nvSpPr>
        <p:spPr bwMode="auto">
          <a:xfrm>
            <a:off x="3879850" y="8660144"/>
            <a:ext cx="2717800" cy="274637"/>
          </a:xfrm>
          <a:prstGeom prst="rect">
            <a:avLst/>
          </a:prstGeom>
          <a:noFill/>
          <a:ln w="9525">
            <a:noFill/>
            <a:miter lim="800000"/>
            <a:headEnd/>
            <a:tailEnd/>
          </a:ln>
        </p:spPr>
        <p:txBody>
          <a:bodyPr>
            <a:spAutoFit/>
          </a:bodyPr>
          <a:lstStyle/>
          <a:p>
            <a:pPr algn="ctr" eaLnBrk="0" hangingPunct="0"/>
            <a:r>
              <a:rPr lang="en-US" b="0" dirty="0" err="1"/>
              <a:t>María</a:t>
            </a:r>
            <a:r>
              <a:rPr lang="en-US" b="0" dirty="0"/>
              <a:t> del Refugio </a:t>
            </a:r>
            <a:r>
              <a:rPr lang="en-US" b="0" dirty="0" err="1"/>
              <a:t>González</a:t>
            </a:r>
            <a:r>
              <a:rPr lang="en-US" b="0" dirty="0"/>
              <a:t> Flores</a:t>
            </a:r>
          </a:p>
        </p:txBody>
      </p:sp>
      <p:sp>
        <p:nvSpPr>
          <p:cNvPr id="30729" name="Text Box 18"/>
          <p:cNvSpPr txBox="1">
            <a:spLocks noChangeArrowheads="1"/>
          </p:cNvSpPr>
          <p:nvPr/>
        </p:nvSpPr>
        <p:spPr bwMode="auto">
          <a:xfrm>
            <a:off x="1557338" y="8651213"/>
            <a:ext cx="2266950" cy="276225"/>
          </a:xfrm>
          <a:prstGeom prst="rect">
            <a:avLst/>
          </a:prstGeom>
          <a:noFill/>
          <a:ln w="9525">
            <a:noFill/>
            <a:miter lim="800000"/>
            <a:headEnd/>
            <a:tailEnd/>
          </a:ln>
        </p:spPr>
        <p:txBody>
          <a:bodyPr>
            <a:spAutoFit/>
          </a:bodyPr>
          <a:lstStyle/>
          <a:p>
            <a:pPr algn="ctr"/>
            <a:r>
              <a:rPr lang="es-MX" b="0" dirty="0"/>
              <a:t>Diana Elisa Estrada Harris</a:t>
            </a:r>
          </a:p>
        </p:txBody>
      </p:sp>
      <p:sp>
        <p:nvSpPr>
          <p:cNvPr id="30730" name="Line 19"/>
          <p:cNvSpPr>
            <a:spLocks noChangeShapeType="1"/>
          </p:cNvSpPr>
          <p:nvPr/>
        </p:nvSpPr>
        <p:spPr bwMode="auto">
          <a:xfrm>
            <a:off x="3917950" y="8377238"/>
            <a:ext cx="0" cy="593725"/>
          </a:xfrm>
          <a:prstGeom prst="line">
            <a:avLst/>
          </a:prstGeom>
          <a:noFill/>
          <a:ln w="9525">
            <a:solidFill>
              <a:schemeClr val="tx1"/>
            </a:solidFill>
            <a:round/>
            <a:headEnd/>
            <a:tailEnd/>
          </a:ln>
        </p:spPr>
        <p:txBody>
          <a:bodyPr/>
          <a:lstStyle/>
          <a:p>
            <a:endParaRPr lang="es-MX"/>
          </a:p>
        </p:txBody>
      </p:sp>
      <p:sp>
        <p:nvSpPr>
          <p:cNvPr id="30731" name="Text Box 7"/>
          <p:cNvSpPr txBox="1">
            <a:spLocks noChangeArrowheads="1"/>
          </p:cNvSpPr>
          <p:nvPr/>
        </p:nvSpPr>
        <p:spPr bwMode="auto">
          <a:xfrm>
            <a:off x="2252663" y="8397875"/>
            <a:ext cx="1131887" cy="220663"/>
          </a:xfrm>
          <a:prstGeom prst="rect">
            <a:avLst/>
          </a:prstGeom>
          <a:noFill/>
          <a:ln w="9525">
            <a:noFill/>
            <a:miter lim="800000"/>
            <a:headEnd/>
            <a:tailEnd/>
          </a:ln>
        </p:spPr>
        <p:txBody>
          <a:bodyPr wrap="none">
            <a:spAutoFit/>
          </a:bodyPr>
          <a:lstStyle/>
          <a:p>
            <a:pPr algn="ctr" eaLnBrk="0" hangingPunct="0">
              <a:lnSpc>
                <a:spcPct val="70000"/>
              </a:lnSpc>
            </a:pPr>
            <a:r>
              <a:rPr lang="es-MX"/>
              <a:t>Responsable</a:t>
            </a:r>
            <a:endParaRPr lang="es-E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3174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31748" name="Text Box 11"/>
          <p:cNvSpPr txBox="1">
            <a:spLocks noChangeArrowheads="1"/>
          </p:cNvSpPr>
          <p:nvPr/>
        </p:nvSpPr>
        <p:spPr bwMode="auto">
          <a:xfrm>
            <a:off x="1557338" y="1258888"/>
            <a:ext cx="5157787" cy="6324600"/>
          </a:xfrm>
          <a:prstGeom prst="rect">
            <a:avLst/>
          </a:prstGeom>
          <a:noFill/>
          <a:ln w="9525">
            <a:noFill/>
            <a:miter lim="800000"/>
            <a:headEnd/>
            <a:tailEnd/>
          </a:ln>
        </p:spPr>
        <p:txBody>
          <a:bodyPr>
            <a:spAutoFit/>
          </a:bodyPr>
          <a:lstStyle/>
          <a:p>
            <a:pPr marL="180975" indent="-180975" algn="ctr" eaLnBrk="0" hangingPunct="0"/>
            <a:r>
              <a:rPr lang="es-MX" i="1" dirty="0" smtClean="0"/>
              <a:t>DIRECCIÓN DE OPERACIÓN</a:t>
            </a:r>
            <a:endParaRPr lang="es-ES_tradnl" i="1" dirty="0" smtClean="0"/>
          </a:p>
          <a:p>
            <a:pPr marL="180975" indent="-180975" algn="ctr" eaLnBrk="0" hangingPunct="0"/>
            <a:r>
              <a:rPr lang="es-ES_tradnl" i="1" dirty="0" smtClean="0"/>
              <a:t>(</a:t>
            </a:r>
            <a:r>
              <a:rPr lang="es-ES_tradnl" i="1" dirty="0"/>
              <a:t>CONTINÚA)</a:t>
            </a:r>
          </a:p>
          <a:p>
            <a:pPr marL="180975" indent="-180975" algn="just" eaLnBrk="0" hangingPunct="0">
              <a:lnSpc>
                <a:spcPct val="95000"/>
              </a:lnSpc>
            </a:pPr>
            <a:endParaRPr lang="es-MX" b="0" dirty="0"/>
          </a:p>
          <a:p>
            <a:pPr marL="180975" indent="-180975" algn="just" eaLnBrk="0" hangingPunct="0">
              <a:buFont typeface="Wingdings" pitchFamily="2" charset="2"/>
              <a:buChar char="§"/>
            </a:pPr>
            <a:r>
              <a:rPr lang="es-MX" b="0" dirty="0"/>
              <a:t>Supervisar en coordinación con la subdirección de Experiencias Educativas los contenidos de los programas de capacitación, reclutamiento y selección del personal de atención al público.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Mantener comunicación con Subdirección de Relaciones Públicas para concentrar las estadísticas que generan con el funcionamiento diario del Laberinto y reportarlo a la Dirección General.</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Mantener comunicación con Dirección de Administración para coordinar el óptimo desarrollo de la logística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Dar seguimiento a los acuerdos celebrados con la Secretaría de Desarrollo Urbano, Vivienda y Obras Pública y el Museo Papalote todo lo relativo a la obra y contenidos del Museo.</a:t>
            </a:r>
          </a:p>
          <a:p>
            <a:pPr marL="180975" indent="-180975" algn="just" eaLnBrk="0" hangingPunct="0"/>
            <a:endParaRPr lang="es-MX" b="0" dirty="0"/>
          </a:p>
          <a:p>
            <a:pPr marL="180975" indent="-180975" algn="just" eaLnBrk="0" hangingPunct="0">
              <a:buFont typeface="Wingdings" pitchFamily="2" charset="2"/>
              <a:buChar char="§"/>
            </a:pPr>
            <a:r>
              <a:rPr lang="es-MX" b="0" dirty="0"/>
              <a:t>Coordinarse con la subdirección de Sistemas a fin de que todas las actividades especiales sean incluidas en el programa electrónico de venta por taquillas y controlar el funcionamiento de las redes, sistemas y conexiones con las que trabaja el Laberinto.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el cumplimiento de la normatividad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Dar seguimiento en coordinación con la Dirección de Ingeniería, Mantenimiento y Sistemas y la subdirección de Sistemas al programa de mantenimiento, actualización y corrección de problemas para las exhibiciones</a:t>
            </a:r>
          </a:p>
          <a:p>
            <a:pPr marL="180975" indent="-180975" algn="just" eaLnBrk="0" hangingPunct="0">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Coordinar con la Dirección de Ingeniería, Mantenimiento y Sistemas el cumplimiento de las normas generales de seguridad, limpieza y funcionamiento general del Museo.</a:t>
            </a:r>
          </a:p>
          <a:p>
            <a:pPr marL="180975" indent="-180975" algn="just" eaLnBrk="0" hangingPunct="0">
              <a:lnSpc>
                <a:spcPct val="95000"/>
              </a:lnSpc>
              <a:buFont typeface="Wingdings" pitchFamily="2" charset="2"/>
              <a:buChar char="§"/>
            </a:pPr>
            <a:endParaRPr lang="es-MX" b="0" dirty="0"/>
          </a:p>
        </p:txBody>
      </p:sp>
      <p:sp>
        <p:nvSpPr>
          <p:cNvPr id="31749"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31750"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31751" name="Text Box 7"/>
          <p:cNvSpPr txBox="1">
            <a:spLocks noChangeArrowheads="1"/>
          </p:cNvSpPr>
          <p:nvPr/>
        </p:nvSpPr>
        <p:spPr bwMode="auto">
          <a:xfrm>
            <a:off x="3879850" y="8340725"/>
            <a:ext cx="2854371" cy="353623"/>
          </a:xfrm>
          <a:prstGeom prst="rect">
            <a:avLst/>
          </a:prstGeom>
          <a:noFill/>
          <a:ln w="9525">
            <a:noFill/>
            <a:miter lim="800000"/>
            <a:headEnd/>
            <a:tailEnd/>
          </a:ln>
        </p:spPr>
        <p:txBody>
          <a:bodyPr wrap="none">
            <a:spAutoFit/>
          </a:bodyPr>
          <a:lstStyle/>
          <a:p>
            <a:pPr algn="ctr" eaLnBrk="0" hangingPunct="0">
              <a:lnSpc>
                <a:spcPct val="70000"/>
              </a:lnSpc>
            </a:pPr>
            <a:r>
              <a:rPr lang="es-MX" dirty="0" smtClean="0"/>
              <a:t>Dirección </a:t>
            </a:r>
            <a:r>
              <a:rPr lang="es-MX" dirty="0"/>
              <a:t>General del Museo</a:t>
            </a:r>
          </a:p>
          <a:p>
            <a:pPr algn="ctr" eaLnBrk="0" hangingPunct="0">
              <a:lnSpc>
                <a:spcPct val="70000"/>
              </a:lnSpc>
            </a:pPr>
            <a:r>
              <a:rPr lang="es-MX" dirty="0"/>
              <a:t>Laberinto de las Ciencias y las Artes</a:t>
            </a:r>
            <a:endParaRPr lang="es-ES" dirty="0"/>
          </a:p>
        </p:txBody>
      </p:sp>
      <p:sp>
        <p:nvSpPr>
          <p:cNvPr id="31752" name="Text Box 9"/>
          <p:cNvSpPr txBox="1">
            <a:spLocks noChangeArrowheads="1"/>
          </p:cNvSpPr>
          <p:nvPr/>
        </p:nvSpPr>
        <p:spPr bwMode="auto">
          <a:xfrm>
            <a:off x="3879850" y="8660144"/>
            <a:ext cx="2717800" cy="274637"/>
          </a:xfrm>
          <a:prstGeom prst="rect">
            <a:avLst/>
          </a:prstGeom>
          <a:noFill/>
          <a:ln w="9525">
            <a:noFill/>
            <a:miter lim="800000"/>
            <a:headEnd/>
            <a:tailEnd/>
          </a:ln>
        </p:spPr>
        <p:txBody>
          <a:bodyPr>
            <a:spAutoFit/>
          </a:bodyPr>
          <a:lstStyle/>
          <a:p>
            <a:pPr algn="ctr" eaLnBrk="0" hangingPunct="0"/>
            <a:r>
              <a:rPr lang="en-US" b="0" dirty="0" err="1"/>
              <a:t>María</a:t>
            </a:r>
            <a:r>
              <a:rPr lang="en-US" b="0" dirty="0"/>
              <a:t> del Refugio </a:t>
            </a:r>
            <a:r>
              <a:rPr lang="en-US" b="0" dirty="0" err="1"/>
              <a:t>González</a:t>
            </a:r>
            <a:r>
              <a:rPr lang="en-US" b="0" dirty="0"/>
              <a:t> Flores</a:t>
            </a:r>
          </a:p>
        </p:txBody>
      </p:sp>
      <p:sp>
        <p:nvSpPr>
          <p:cNvPr id="31753" name="Text Box 22"/>
          <p:cNvSpPr txBox="1">
            <a:spLocks noChangeArrowheads="1"/>
          </p:cNvSpPr>
          <p:nvPr/>
        </p:nvSpPr>
        <p:spPr bwMode="auto">
          <a:xfrm>
            <a:off x="1557338" y="8664861"/>
            <a:ext cx="2266950" cy="276225"/>
          </a:xfrm>
          <a:prstGeom prst="rect">
            <a:avLst/>
          </a:prstGeom>
          <a:noFill/>
          <a:ln w="9525">
            <a:noFill/>
            <a:miter lim="800000"/>
            <a:headEnd/>
            <a:tailEnd/>
          </a:ln>
        </p:spPr>
        <p:txBody>
          <a:bodyPr>
            <a:spAutoFit/>
          </a:bodyPr>
          <a:lstStyle/>
          <a:p>
            <a:pPr algn="ctr"/>
            <a:r>
              <a:rPr lang="es-MX" b="0" dirty="0"/>
              <a:t>Diana Elisa Estrada Harris</a:t>
            </a:r>
          </a:p>
        </p:txBody>
      </p:sp>
      <p:sp>
        <p:nvSpPr>
          <p:cNvPr id="31754" name="Line 23"/>
          <p:cNvSpPr>
            <a:spLocks noChangeShapeType="1"/>
          </p:cNvSpPr>
          <p:nvPr/>
        </p:nvSpPr>
        <p:spPr bwMode="auto">
          <a:xfrm>
            <a:off x="3917950" y="8377238"/>
            <a:ext cx="0" cy="593725"/>
          </a:xfrm>
          <a:prstGeom prst="line">
            <a:avLst/>
          </a:prstGeom>
          <a:noFill/>
          <a:ln w="9525">
            <a:solidFill>
              <a:schemeClr val="tx1"/>
            </a:solidFill>
            <a:round/>
            <a:headEnd/>
            <a:tailEnd/>
          </a:ln>
        </p:spPr>
        <p:txBody>
          <a:bodyPr/>
          <a:lstStyle/>
          <a:p>
            <a:endParaRPr lang="es-MX"/>
          </a:p>
        </p:txBody>
      </p:sp>
      <p:sp>
        <p:nvSpPr>
          <p:cNvPr id="31755" name="Text Box 7"/>
          <p:cNvSpPr txBox="1">
            <a:spLocks noChangeArrowheads="1"/>
          </p:cNvSpPr>
          <p:nvPr/>
        </p:nvSpPr>
        <p:spPr bwMode="auto">
          <a:xfrm>
            <a:off x="2252663" y="8397875"/>
            <a:ext cx="1131887" cy="220663"/>
          </a:xfrm>
          <a:prstGeom prst="rect">
            <a:avLst/>
          </a:prstGeom>
          <a:noFill/>
          <a:ln w="9525">
            <a:noFill/>
            <a:miter lim="800000"/>
            <a:headEnd/>
            <a:tailEnd/>
          </a:ln>
        </p:spPr>
        <p:txBody>
          <a:bodyPr wrap="none">
            <a:spAutoFit/>
          </a:bodyPr>
          <a:lstStyle/>
          <a:p>
            <a:pPr algn="ctr" eaLnBrk="0" hangingPunct="0">
              <a:lnSpc>
                <a:spcPct val="70000"/>
              </a:lnSpc>
            </a:pPr>
            <a:r>
              <a:rPr lang="es-MX"/>
              <a:t>Responsable</a:t>
            </a:r>
            <a:endParaRPr lang="es-E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3277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32772" name="Text Box 11"/>
          <p:cNvSpPr txBox="1">
            <a:spLocks noChangeArrowheads="1"/>
          </p:cNvSpPr>
          <p:nvPr/>
        </p:nvSpPr>
        <p:spPr bwMode="auto">
          <a:xfrm>
            <a:off x="1557338" y="1258888"/>
            <a:ext cx="5157787" cy="3379787"/>
          </a:xfrm>
          <a:prstGeom prst="rect">
            <a:avLst/>
          </a:prstGeom>
          <a:noFill/>
          <a:ln w="9525">
            <a:noFill/>
            <a:miter lim="800000"/>
            <a:headEnd/>
            <a:tailEnd/>
          </a:ln>
        </p:spPr>
        <p:txBody>
          <a:bodyPr>
            <a:spAutoFit/>
          </a:bodyPr>
          <a:lstStyle/>
          <a:p>
            <a:pPr marL="180975" indent="-180975" algn="ctr" eaLnBrk="0" hangingPunct="0"/>
            <a:r>
              <a:rPr lang="es-MX" i="1" dirty="0" smtClean="0"/>
              <a:t>DIRECCIÓN DE OPERACIÓN</a:t>
            </a:r>
            <a:endParaRPr lang="es-ES_tradnl" i="1" dirty="0" smtClean="0"/>
          </a:p>
          <a:p>
            <a:pPr marL="180975" indent="-180975" algn="ctr" eaLnBrk="0" hangingPunct="0"/>
            <a:r>
              <a:rPr lang="es-ES_tradnl" i="1" dirty="0" smtClean="0"/>
              <a:t>(</a:t>
            </a:r>
            <a:r>
              <a:rPr lang="es-ES_tradnl" i="1" dirty="0"/>
              <a:t>CONTINÚA)</a:t>
            </a:r>
          </a:p>
          <a:p>
            <a:pPr marL="180975" indent="-180975" algn="just" eaLnBrk="0" hangingPunct="0">
              <a:lnSpc>
                <a:spcPct val="95000"/>
              </a:lnSpc>
            </a:pPr>
            <a:endParaRPr lang="es-MX" b="0" dirty="0"/>
          </a:p>
          <a:p>
            <a:pPr marL="180975" indent="-180975" algn="just" eaLnBrk="0" hangingPunct="0">
              <a:lnSpc>
                <a:spcPct val="95000"/>
              </a:lnSpc>
              <a:buFont typeface="Wingdings" pitchFamily="2" charset="2"/>
              <a:buChar char="§"/>
            </a:pPr>
            <a:endParaRPr lang="es-MX" b="0" dirty="0"/>
          </a:p>
          <a:p>
            <a:pPr marL="180975" indent="-180975" algn="just" eaLnBrk="0" hangingPunct="0">
              <a:buFont typeface="Wingdings" pitchFamily="2" charset="2"/>
              <a:buChar char="§"/>
            </a:pPr>
            <a:r>
              <a:rPr lang="es-MX" b="0" dirty="0"/>
              <a:t>Cumplir con las obligaciones que establece la Ley de Transparencia y Acceso a la información Pública del Estado de San Luis Potosí mediante el llenado de formatos asignados por la Unidad de Transparencia para poner a disposición del público y mantener actualizada la  información en los respectivos medios electrónicos.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Colaborar para mantener organizado y actualizado el sistema de archivo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Clasificar la información de conformidad con Ley de Transparencia y Acceso a la información Pública del Estado de San Luis Potosí .</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Estas funciones son enunciativas más no limitativas.</a:t>
            </a:r>
          </a:p>
          <a:p>
            <a:pPr marL="180975" indent="-180975" algn="just" eaLnBrk="0" hangingPunct="0">
              <a:buFont typeface="Wingdings" pitchFamily="2" charset="2"/>
              <a:buChar char="§"/>
            </a:pPr>
            <a:endParaRPr lang="es-MX" b="0" dirty="0"/>
          </a:p>
        </p:txBody>
      </p:sp>
      <p:sp>
        <p:nvSpPr>
          <p:cNvPr id="32773"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32774"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32775" name="Text Box 7"/>
          <p:cNvSpPr txBox="1">
            <a:spLocks noChangeArrowheads="1"/>
          </p:cNvSpPr>
          <p:nvPr/>
        </p:nvSpPr>
        <p:spPr bwMode="auto">
          <a:xfrm>
            <a:off x="3879850" y="8340725"/>
            <a:ext cx="2833688" cy="349250"/>
          </a:xfrm>
          <a:prstGeom prst="rect">
            <a:avLst/>
          </a:prstGeom>
          <a:noFill/>
          <a:ln w="9525">
            <a:noFill/>
            <a:miter lim="800000"/>
            <a:headEnd/>
            <a:tailEnd/>
          </a:ln>
        </p:spPr>
        <p:txBody>
          <a:bodyPr wrap="none">
            <a:spAutoFit/>
          </a:bodyPr>
          <a:lstStyle/>
          <a:p>
            <a:pPr algn="ctr" eaLnBrk="0" hangingPunct="0">
              <a:lnSpc>
                <a:spcPct val="70000"/>
              </a:lnSpc>
            </a:pPr>
            <a:r>
              <a:rPr lang="es-MX" dirty="0" smtClean="0"/>
              <a:t>Dirección </a:t>
            </a:r>
            <a:r>
              <a:rPr lang="es-MX" dirty="0"/>
              <a:t>General del Museo</a:t>
            </a:r>
          </a:p>
          <a:p>
            <a:pPr algn="ctr" eaLnBrk="0" hangingPunct="0">
              <a:lnSpc>
                <a:spcPct val="70000"/>
              </a:lnSpc>
            </a:pPr>
            <a:r>
              <a:rPr lang="es-MX" dirty="0"/>
              <a:t>Laberinto de las Ciencias y las Artes</a:t>
            </a:r>
            <a:endParaRPr lang="es-ES" dirty="0"/>
          </a:p>
        </p:txBody>
      </p:sp>
      <p:sp>
        <p:nvSpPr>
          <p:cNvPr id="32776" name="Text Box 9"/>
          <p:cNvSpPr txBox="1">
            <a:spLocks noChangeArrowheads="1"/>
          </p:cNvSpPr>
          <p:nvPr/>
        </p:nvSpPr>
        <p:spPr bwMode="auto">
          <a:xfrm>
            <a:off x="3879850" y="8701088"/>
            <a:ext cx="2717800" cy="274637"/>
          </a:xfrm>
          <a:prstGeom prst="rect">
            <a:avLst/>
          </a:prstGeom>
          <a:noFill/>
          <a:ln w="9525">
            <a:noFill/>
            <a:miter lim="800000"/>
            <a:headEnd/>
            <a:tailEnd/>
          </a:ln>
        </p:spPr>
        <p:txBody>
          <a:bodyPr>
            <a:spAutoFit/>
          </a:bodyPr>
          <a:lstStyle/>
          <a:p>
            <a:pPr algn="ctr" eaLnBrk="0" hangingPunct="0"/>
            <a:r>
              <a:rPr lang="en-US" b="0" dirty="0" err="1"/>
              <a:t>María</a:t>
            </a:r>
            <a:r>
              <a:rPr lang="en-US" b="0" dirty="0"/>
              <a:t> del Refugio </a:t>
            </a:r>
            <a:r>
              <a:rPr lang="en-US" b="0" dirty="0" err="1"/>
              <a:t>González</a:t>
            </a:r>
            <a:r>
              <a:rPr lang="en-US" b="0" dirty="0"/>
              <a:t> Flores</a:t>
            </a:r>
          </a:p>
        </p:txBody>
      </p:sp>
      <p:sp>
        <p:nvSpPr>
          <p:cNvPr id="32777" name="Text Box 22"/>
          <p:cNvSpPr txBox="1">
            <a:spLocks noChangeArrowheads="1"/>
          </p:cNvSpPr>
          <p:nvPr/>
        </p:nvSpPr>
        <p:spPr bwMode="auto">
          <a:xfrm>
            <a:off x="1557338" y="8692157"/>
            <a:ext cx="2266950" cy="276225"/>
          </a:xfrm>
          <a:prstGeom prst="rect">
            <a:avLst/>
          </a:prstGeom>
          <a:noFill/>
          <a:ln w="9525">
            <a:noFill/>
            <a:miter lim="800000"/>
            <a:headEnd/>
            <a:tailEnd/>
          </a:ln>
        </p:spPr>
        <p:txBody>
          <a:bodyPr>
            <a:spAutoFit/>
          </a:bodyPr>
          <a:lstStyle/>
          <a:p>
            <a:pPr algn="ctr"/>
            <a:r>
              <a:rPr lang="es-MX" b="0" dirty="0"/>
              <a:t>Diana Elisa Estrada Harris</a:t>
            </a:r>
          </a:p>
        </p:txBody>
      </p:sp>
      <p:sp>
        <p:nvSpPr>
          <p:cNvPr id="32778" name="Line 23"/>
          <p:cNvSpPr>
            <a:spLocks noChangeShapeType="1"/>
          </p:cNvSpPr>
          <p:nvPr/>
        </p:nvSpPr>
        <p:spPr bwMode="auto">
          <a:xfrm>
            <a:off x="3917950" y="8377238"/>
            <a:ext cx="0" cy="593725"/>
          </a:xfrm>
          <a:prstGeom prst="line">
            <a:avLst/>
          </a:prstGeom>
          <a:noFill/>
          <a:ln w="9525">
            <a:solidFill>
              <a:schemeClr val="tx1"/>
            </a:solidFill>
            <a:round/>
            <a:headEnd/>
            <a:tailEnd/>
          </a:ln>
        </p:spPr>
        <p:txBody>
          <a:bodyPr/>
          <a:lstStyle/>
          <a:p>
            <a:endParaRPr lang="es-MX"/>
          </a:p>
        </p:txBody>
      </p:sp>
      <p:sp>
        <p:nvSpPr>
          <p:cNvPr id="32779" name="Text Box 7"/>
          <p:cNvSpPr txBox="1">
            <a:spLocks noChangeArrowheads="1"/>
          </p:cNvSpPr>
          <p:nvPr/>
        </p:nvSpPr>
        <p:spPr bwMode="auto">
          <a:xfrm>
            <a:off x="2252663" y="8397875"/>
            <a:ext cx="1131887" cy="220663"/>
          </a:xfrm>
          <a:prstGeom prst="rect">
            <a:avLst/>
          </a:prstGeom>
          <a:noFill/>
          <a:ln w="9525">
            <a:noFill/>
            <a:miter lim="800000"/>
            <a:headEnd/>
            <a:tailEnd/>
          </a:ln>
        </p:spPr>
        <p:txBody>
          <a:bodyPr wrap="none">
            <a:spAutoFit/>
          </a:bodyPr>
          <a:lstStyle/>
          <a:p>
            <a:pPr algn="ctr" eaLnBrk="0" hangingPunct="0">
              <a:lnSpc>
                <a:spcPct val="70000"/>
              </a:lnSpc>
            </a:pPr>
            <a:r>
              <a:rPr lang="es-MX"/>
              <a:t>Responsable</a:t>
            </a:r>
            <a:endParaRPr lang="es-E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3379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33796" name="Text Box 11"/>
          <p:cNvSpPr txBox="1">
            <a:spLocks noChangeArrowheads="1"/>
          </p:cNvSpPr>
          <p:nvPr/>
        </p:nvSpPr>
        <p:spPr bwMode="auto">
          <a:xfrm>
            <a:off x="1557338" y="1258888"/>
            <a:ext cx="5200650" cy="7118350"/>
          </a:xfrm>
          <a:prstGeom prst="rect">
            <a:avLst/>
          </a:prstGeom>
          <a:noFill/>
          <a:ln w="9525">
            <a:noFill/>
            <a:miter lim="800000"/>
            <a:headEnd/>
            <a:tailEnd/>
          </a:ln>
        </p:spPr>
        <p:txBody>
          <a:bodyPr>
            <a:spAutoFit/>
          </a:bodyPr>
          <a:lstStyle/>
          <a:p>
            <a:pPr marL="180975" indent="-180975" algn="ctr" eaLnBrk="0" hangingPunct="0"/>
            <a:r>
              <a:rPr lang="es-MX" i="1" dirty="0"/>
              <a:t>SUBDIRECCIÓN DE  RELACIONES PÚBLICAS</a:t>
            </a:r>
            <a:endParaRPr lang="en-US" i="1" dirty="0"/>
          </a:p>
          <a:p>
            <a:pPr marL="180975" indent="-180975" eaLnBrk="0" hangingPunct="0"/>
            <a:endParaRPr lang="en-US" i="1" dirty="0"/>
          </a:p>
          <a:p>
            <a:pPr marL="180975" indent="-180975" eaLnBrk="0" hangingPunct="0"/>
            <a:r>
              <a:rPr lang="en-US" i="1" dirty="0"/>
              <a:t>OBJETIVO:</a:t>
            </a:r>
            <a:endParaRPr lang="en-US" b="0" dirty="0">
              <a:solidFill>
                <a:schemeClr val="accent2"/>
              </a:solidFill>
            </a:endParaRPr>
          </a:p>
          <a:p>
            <a:pPr marL="180975" indent="-180975" eaLnBrk="0" hangingPunct="0"/>
            <a:endParaRPr lang="es-ES_tradnl" b="0" dirty="0">
              <a:solidFill>
                <a:schemeClr val="accent2"/>
              </a:solidFill>
            </a:endParaRPr>
          </a:p>
          <a:p>
            <a:pPr marL="180975" indent="-180975" algn="justLow" eaLnBrk="0" hangingPunct="0"/>
            <a:r>
              <a:rPr lang="es-MX" b="0" dirty="0"/>
              <a:t>     Supervisar la correcta ejecución de los planes de Atención al Público con el seguimiento oportuno para la mejora constante del área así como brindar un servicio de excelencia enfocado directamente al visitante.</a:t>
            </a:r>
          </a:p>
          <a:p>
            <a:pPr marL="180975" indent="-180975" algn="justLow" eaLnBrk="0" hangingPunct="0"/>
            <a:endParaRPr lang="es-MX" b="0" dirty="0"/>
          </a:p>
          <a:p>
            <a:pPr marL="180975" indent="-180975" algn="just" eaLnBrk="0" hangingPunct="0"/>
            <a:endParaRPr lang="en-US" i="1" dirty="0"/>
          </a:p>
          <a:p>
            <a:pPr marL="180975" indent="-180975" algn="just" eaLnBrk="0" hangingPunct="0"/>
            <a:endParaRPr lang="en-US" i="1" dirty="0"/>
          </a:p>
          <a:p>
            <a:pPr marL="180975" indent="-180975" eaLnBrk="0" hangingPunct="0"/>
            <a:r>
              <a:rPr lang="en-US" i="1" dirty="0"/>
              <a:t>FUNCIONES:</a:t>
            </a:r>
          </a:p>
          <a:p>
            <a:pPr marL="180975" indent="-180975" eaLnBrk="0" hangingPunct="0"/>
            <a:endParaRPr lang="en-US" i="1" dirty="0"/>
          </a:p>
          <a:p>
            <a:pPr marL="180975" indent="-180975" algn="justLow" eaLnBrk="0" hangingPunct="0">
              <a:buFont typeface="Wingdings" pitchFamily="2" charset="2"/>
              <a:buChar char="§"/>
            </a:pPr>
            <a:r>
              <a:rPr lang="es-MX" b="0" dirty="0"/>
              <a:t>Asegurar el ingreso de recursos financieros mediante la venta al público en general y el posicionamiento del Museo como marca así como su liderazgo a través de la definición del plan de marca y el plan de medios, con la finalidad de impactar a los diversos sectores del mercado así como brindar un servicio de excelencia enfocado directamente al visitante.</a:t>
            </a:r>
          </a:p>
          <a:p>
            <a:pPr marL="180975" indent="-180975" eaLnBrk="0" hangingPunct="0">
              <a:buFont typeface="Wingdings" pitchFamily="2" charset="2"/>
              <a:buChar char="§"/>
            </a:pPr>
            <a:endParaRPr lang="en-US" i="1" dirty="0">
              <a:solidFill>
                <a:schemeClr val="accent2"/>
              </a:solidFill>
            </a:endParaRPr>
          </a:p>
          <a:p>
            <a:pPr marL="180975" indent="-180975" algn="just" eaLnBrk="0" hangingPunct="0">
              <a:lnSpc>
                <a:spcPct val="95000"/>
              </a:lnSpc>
              <a:buFont typeface="Wingdings" pitchFamily="2" charset="2"/>
              <a:buChar char="§"/>
            </a:pPr>
            <a:r>
              <a:rPr lang="es-MX" b="0" dirty="0"/>
              <a:t>Planear diariamente las actividades según la agenda del día con la finalidad de controlar el desarrollo de cada área de atención al visitante para obtener el óptimo control y ofrecer un servicio de excelencia.</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Supervisar el desempeño de las actividades de los Auxiliares de Atención al Público. </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Coordinarse con </a:t>
            </a:r>
            <a:r>
              <a:rPr lang="es-MX" b="0" dirty="0" smtClean="0"/>
              <a:t>Supervisión de </a:t>
            </a:r>
            <a:r>
              <a:rPr lang="es-MX" b="0" dirty="0"/>
              <a:t>Reservaciones para conocer el número de personas programadas para visitar el museo y poder atenderlos debidamente.</a:t>
            </a:r>
            <a:endParaRPr lang="es-MX" b="0" dirty="0">
              <a:solidFill>
                <a:srgbClr val="FF0000"/>
              </a:solidFill>
            </a:endParaRP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Atender grupos especiales o recorridos asignados dentro del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Reportar a </a:t>
            </a:r>
            <a:r>
              <a:rPr lang="es-MX" b="0" dirty="0" smtClean="0"/>
              <a:t>Dirección de Operación diaria</a:t>
            </a:r>
            <a:r>
              <a:rPr lang="es-MX" b="0" dirty="0"/>
              <a:t>, semanal y mensualmente la recepción, ingreso y atención de público en general (Museo y Sala 3D) así como también las quejas y comentarios con el seguimiento y solución que corresponda al caso.</a:t>
            </a:r>
          </a:p>
          <a:p>
            <a:pPr marL="180975" indent="-180975" algn="just" eaLnBrk="0" hangingPunct="0">
              <a:lnSpc>
                <a:spcPct val="95000"/>
              </a:lnSpc>
              <a:buFont typeface="Wingdings" pitchFamily="2" charset="2"/>
              <a:buChar char="§"/>
            </a:pPr>
            <a:endParaRPr lang="es-MX" b="0" dirty="0"/>
          </a:p>
        </p:txBody>
      </p:sp>
      <p:sp>
        <p:nvSpPr>
          <p:cNvPr id="33797"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33798"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33799" name="Text Box 7"/>
          <p:cNvSpPr txBox="1">
            <a:spLocks noChangeArrowheads="1"/>
          </p:cNvSpPr>
          <p:nvPr/>
        </p:nvSpPr>
        <p:spPr bwMode="auto">
          <a:xfrm>
            <a:off x="3381375" y="8382000"/>
            <a:ext cx="1912938"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33800"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Diana Elisa Estrada Harris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3481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34820" name="Text Box 11"/>
          <p:cNvSpPr txBox="1">
            <a:spLocks noChangeArrowheads="1"/>
          </p:cNvSpPr>
          <p:nvPr/>
        </p:nvSpPr>
        <p:spPr bwMode="auto">
          <a:xfrm>
            <a:off x="1560513" y="1258888"/>
            <a:ext cx="5197475" cy="7642225"/>
          </a:xfrm>
          <a:prstGeom prst="rect">
            <a:avLst/>
          </a:prstGeom>
          <a:noFill/>
          <a:ln w="9525">
            <a:noFill/>
            <a:miter lim="800000"/>
            <a:headEnd/>
            <a:tailEnd/>
          </a:ln>
        </p:spPr>
        <p:txBody>
          <a:bodyPr>
            <a:spAutoFit/>
          </a:bodyPr>
          <a:lstStyle/>
          <a:p>
            <a:pPr marL="180975" indent="-180975" algn="ctr" eaLnBrk="0" hangingPunct="0"/>
            <a:r>
              <a:rPr lang="es-MX" i="1"/>
              <a:t>SUBDIRECCIÓN DE  RELACIONES PÚBLICAS</a:t>
            </a:r>
          </a:p>
          <a:p>
            <a:pPr marL="180975" indent="-180975" algn="ctr" eaLnBrk="0" hangingPunct="0"/>
            <a:r>
              <a:rPr lang="es-MX" i="1"/>
              <a:t>(CONTINÚA)</a:t>
            </a:r>
          </a:p>
          <a:p>
            <a:pPr marL="180975" indent="-180975" algn="ctr" eaLnBrk="0" hangingPunct="0"/>
            <a:endParaRPr lang="en-US" i="1"/>
          </a:p>
          <a:p>
            <a:pPr marL="180975" indent="-180975" algn="just" eaLnBrk="0" hangingPunct="0">
              <a:lnSpc>
                <a:spcPct val="95000"/>
              </a:lnSpc>
              <a:buFont typeface="Wingdings" pitchFamily="2" charset="2"/>
              <a:buChar char="§"/>
            </a:pPr>
            <a:r>
              <a:rPr lang="es-MX" b="0"/>
              <a:t>Coordinar con la Dirección de Operaciones un plan operativo para eventos especiales.</a:t>
            </a:r>
          </a:p>
          <a:p>
            <a:pPr marL="180975" indent="-180975" eaLnBrk="0" hangingPunct="0"/>
            <a:endParaRPr lang="en-US" sz="1000" i="1">
              <a:solidFill>
                <a:schemeClr val="accent2"/>
              </a:solidFill>
            </a:endParaRPr>
          </a:p>
          <a:p>
            <a:pPr marL="180975" indent="-180975" algn="just" eaLnBrk="0" hangingPunct="0">
              <a:lnSpc>
                <a:spcPct val="95000"/>
              </a:lnSpc>
              <a:buFont typeface="Wingdings" pitchFamily="2" charset="2"/>
              <a:buChar char="§"/>
            </a:pPr>
            <a:r>
              <a:rPr lang="es-MX" b="0"/>
              <a:t>Revisar con el encargado de logística de eventos las actividades especiales que se llevarán a cabo cada semana en el Museo para coordinarse con los auxiliares.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Recibir y atender a los asistentes de eventos especiales, colaborando y apoyando al Jefe de Logística.</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Desarrollar y encabezar el programa de Protección Civil y Simulacros, así como programar y coordinar los simulacros.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Realizar reuniones de evaluación con los auxiliares con la finalidad de mejorar el desempeño de las funciones.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Coordinar los operativos de seguridad pública en las áreas abiertas al público del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en coordinación con Dirección de Ingeniería, Mantenimiento y Sistemas el servicio de limpieza del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Coordinar los grupos de público asistentes a las actividades realizadas en el observatorio.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Coordinar la atención al público en sala 3D, foro al aire libre y cuenta cuentos.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Revisar el libro de quejas y sugerencias diariamente así como reportar las incidencias a la Dirección General y a las Direcciones del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Colaborar para mantener organizado y actualizado el sistema de archivo del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Estas funciones son enunciativas mas no limitativas.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p:txBody>
      </p:sp>
      <p:sp>
        <p:nvSpPr>
          <p:cNvPr id="34821"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34822"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34823" name="Text Box 7"/>
          <p:cNvSpPr txBox="1">
            <a:spLocks noChangeArrowheads="1"/>
          </p:cNvSpPr>
          <p:nvPr/>
        </p:nvSpPr>
        <p:spPr bwMode="auto">
          <a:xfrm>
            <a:off x="3381375" y="8382000"/>
            <a:ext cx="1912938"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34824"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Diana Elisa Estrada Harris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3584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35844" name="Text Box 11"/>
          <p:cNvSpPr txBox="1">
            <a:spLocks noChangeArrowheads="1"/>
          </p:cNvSpPr>
          <p:nvPr/>
        </p:nvSpPr>
        <p:spPr bwMode="auto">
          <a:xfrm>
            <a:off x="1576388" y="1238250"/>
            <a:ext cx="5181600" cy="7005638"/>
          </a:xfrm>
          <a:prstGeom prst="rect">
            <a:avLst/>
          </a:prstGeom>
          <a:noFill/>
          <a:ln w="9525">
            <a:noFill/>
            <a:miter lim="800000"/>
            <a:headEnd/>
            <a:tailEnd/>
          </a:ln>
        </p:spPr>
        <p:txBody>
          <a:bodyPr>
            <a:spAutoFit/>
          </a:bodyPr>
          <a:lstStyle/>
          <a:p>
            <a:pPr marL="180975" indent="-180975" algn="ctr" eaLnBrk="0" hangingPunct="0"/>
            <a:r>
              <a:rPr lang="es-MX" i="1"/>
              <a:t>LOGÍSTICA DE EVENTOS</a:t>
            </a:r>
          </a:p>
          <a:p>
            <a:pPr marL="180975" indent="-180975" algn="ctr" eaLnBrk="0" hangingPunct="0"/>
            <a:endParaRPr lang="en-US" i="1"/>
          </a:p>
          <a:p>
            <a:pPr marL="180975" indent="-180975" eaLnBrk="0" hangingPunct="0"/>
            <a:r>
              <a:rPr lang="en-US" i="1"/>
              <a:t>OBJETIVO:</a:t>
            </a:r>
            <a:endParaRPr lang="en-US" b="0"/>
          </a:p>
          <a:p>
            <a:pPr marL="180975" indent="-180975" eaLnBrk="0" hangingPunct="0"/>
            <a:endParaRPr lang="es-ES_tradnl" b="0"/>
          </a:p>
          <a:p>
            <a:pPr marL="180975" indent="-180975" algn="just" eaLnBrk="0" hangingPunct="0"/>
            <a:r>
              <a:rPr lang="es-MX" b="0"/>
              <a:t>    Realizar y coordinar la logística de los eventos que se realizan en el Museo en  estricto apego al reglamento del mismo.</a:t>
            </a:r>
          </a:p>
          <a:p>
            <a:pPr marL="180975" indent="-180975" algn="just" eaLnBrk="0" hangingPunct="0"/>
            <a:endParaRPr lang="en-US" i="1"/>
          </a:p>
          <a:p>
            <a:pPr marL="180975" indent="-180975" algn="just" eaLnBrk="0" hangingPunct="0"/>
            <a:endParaRPr lang="en-US" i="1"/>
          </a:p>
          <a:p>
            <a:pPr marL="180975" indent="-180975" algn="just" eaLnBrk="0" hangingPunct="0"/>
            <a:endParaRPr lang="en-US" i="1"/>
          </a:p>
          <a:p>
            <a:pPr marL="180975" indent="-180975" eaLnBrk="0" hangingPunct="0"/>
            <a:r>
              <a:rPr lang="en-US" i="1"/>
              <a:t>FUNCIONES:</a:t>
            </a:r>
          </a:p>
          <a:p>
            <a:pPr marL="180975" indent="-180975" eaLnBrk="0" hangingPunct="0"/>
            <a:endParaRPr lang="en-US" sz="1000" i="1"/>
          </a:p>
          <a:p>
            <a:pPr marL="180975" indent="-180975" algn="just" eaLnBrk="0" hangingPunct="0">
              <a:lnSpc>
                <a:spcPct val="95000"/>
              </a:lnSpc>
              <a:buFont typeface="Wingdings" pitchFamily="2" charset="2"/>
              <a:buChar char="§"/>
            </a:pPr>
            <a:r>
              <a:rPr lang="es-MX" b="0"/>
              <a:t>Coordinar los eventos con las áreas involucradas tales como operación, ingeniería, mantenimiento y sistemas, experiencias educativas, administración, relaciones públicas, seguridad y limpieza.</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Mantener actualizada la agenda de eventos y reportar a las diferentes áreas involucradas del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Ofrecer asesoría a los clientes sobre la realización del evento a realizarse.</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que los proveedores contratados para los eventos cumplan con los horarios establecidos por el Museo.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Atender las necesidades que surjan durante la realización de un evento.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Reportar las anomalías detectadas a Subdirección de Relaciones Públicas.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Verificar que las instalaciones del Museo no hayan sufrido ningún desperfecto al finalizar un evento y reportar a la Dirección de Ingeniería,  Mantenimiento y Sistemas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el montaje, realización y desmontaje de las actividades especiales programadas.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Estas funciones son enunciativas más no limitativas.</a:t>
            </a:r>
          </a:p>
          <a:p>
            <a:pPr marL="180975" indent="-180975" algn="just" eaLnBrk="0" hangingPunct="0">
              <a:lnSpc>
                <a:spcPct val="95000"/>
              </a:lnSpc>
              <a:buFont typeface="Wingdings" pitchFamily="2" charset="2"/>
              <a:buChar char="§"/>
            </a:pPr>
            <a:endParaRPr lang="es-MX" b="0"/>
          </a:p>
        </p:txBody>
      </p:sp>
      <p:sp>
        <p:nvSpPr>
          <p:cNvPr id="35845"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35846"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35847" name="Text Box 7"/>
          <p:cNvSpPr txBox="1">
            <a:spLocks noChangeArrowheads="1"/>
          </p:cNvSpPr>
          <p:nvPr/>
        </p:nvSpPr>
        <p:spPr bwMode="auto">
          <a:xfrm>
            <a:off x="3381375" y="8382000"/>
            <a:ext cx="1912938"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35848"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Diana Elisa Estrada Harris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3686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36868" name="Text Box 11"/>
          <p:cNvSpPr txBox="1">
            <a:spLocks noChangeArrowheads="1"/>
          </p:cNvSpPr>
          <p:nvPr/>
        </p:nvSpPr>
        <p:spPr bwMode="auto">
          <a:xfrm>
            <a:off x="1560513" y="1258888"/>
            <a:ext cx="5181600" cy="7216775"/>
          </a:xfrm>
          <a:prstGeom prst="rect">
            <a:avLst/>
          </a:prstGeom>
          <a:noFill/>
          <a:ln w="9525">
            <a:noFill/>
            <a:miter lim="800000"/>
            <a:headEnd/>
            <a:tailEnd/>
          </a:ln>
        </p:spPr>
        <p:txBody>
          <a:bodyPr>
            <a:spAutoFit/>
          </a:bodyPr>
          <a:lstStyle/>
          <a:p>
            <a:pPr marL="180975" indent="-180975" algn="ctr" eaLnBrk="0" hangingPunct="0"/>
            <a:r>
              <a:rPr lang="es-MX" i="1"/>
              <a:t>AUXILIAR DE ATENCIÓN AL PÚBLICO </a:t>
            </a:r>
          </a:p>
          <a:p>
            <a:pPr marL="180975" indent="-180975" algn="ctr" eaLnBrk="0" hangingPunct="0"/>
            <a:endParaRPr lang="en-US" sz="1100" i="1"/>
          </a:p>
          <a:p>
            <a:pPr marL="180975" indent="-180975" eaLnBrk="0" hangingPunct="0"/>
            <a:r>
              <a:rPr lang="en-US" i="1"/>
              <a:t>OBJETIVO:</a:t>
            </a:r>
            <a:endParaRPr lang="en-US" b="0">
              <a:solidFill>
                <a:schemeClr val="accent2"/>
              </a:solidFill>
            </a:endParaRPr>
          </a:p>
          <a:p>
            <a:pPr marL="180975" indent="-180975" eaLnBrk="0" hangingPunct="0"/>
            <a:endParaRPr lang="es-ES_tradnl" sz="1100" b="0">
              <a:solidFill>
                <a:schemeClr val="accent2"/>
              </a:solidFill>
            </a:endParaRPr>
          </a:p>
          <a:p>
            <a:pPr marL="180975" indent="-180975" algn="just" eaLnBrk="0" hangingPunct="0"/>
            <a:r>
              <a:rPr lang="es-MX" b="0"/>
              <a:t>     Ejecutar los planes de atención al visitante en cada área que le sea asignada, brindando información, recibiendo comentarios, quejas e inquietudes y dándoles solución oportuna en el momento de la misma.</a:t>
            </a:r>
          </a:p>
          <a:p>
            <a:pPr marL="180975" indent="-180975" algn="just" eaLnBrk="0" hangingPunct="0"/>
            <a:endParaRPr lang="en-US" sz="1100" i="1"/>
          </a:p>
          <a:p>
            <a:pPr marL="180975" indent="-180975" algn="just" eaLnBrk="0" hangingPunct="0"/>
            <a:endParaRPr lang="en-US" sz="1100" i="1"/>
          </a:p>
          <a:p>
            <a:pPr marL="180975" indent="-180975" algn="just" eaLnBrk="0" hangingPunct="0"/>
            <a:endParaRPr lang="en-US" sz="1100" i="1"/>
          </a:p>
          <a:p>
            <a:pPr marL="180975" indent="-180975" eaLnBrk="0" hangingPunct="0"/>
            <a:r>
              <a:rPr lang="en-US" i="1"/>
              <a:t>FUNCIONES:</a:t>
            </a:r>
          </a:p>
          <a:p>
            <a:pPr marL="180975" indent="-180975" eaLnBrk="0" hangingPunct="0"/>
            <a:endParaRPr lang="en-US" i="1"/>
          </a:p>
          <a:p>
            <a:pPr marL="180975" indent="-180975" eaLnBrk="0" hangingPunct="0">
              <a:buFont typeface="Wingdings" pitchFamily="2" charset="2"/>
              <a:buChar char="§"/>
            </a:pPr>
            <a:r>
              <a:rPr lang="es-ES" b="0"/>
              <a:t>Recibir e ingresar la visita de grupos, dándoles conteo y reportando a Supervisión de Reservaciones.</a:t>
            </a:r>
          </a:p>
          <a:p>
            <a:pPr marL="180975" indent="-180975" eaLnBrk="0" hangingPunct="0">
              <a:buFont typeface="Wingdings" pitchFamily="2" charset="2"/>
              <a:buChar char="§"/>
            </a:pPr>
            <a:endParaRPr lang="es-ES" b="0"/>
          </a:p>
          <a:p>
            <a:pPr marL="180975" indent="-180975" eaLnBrk="0" hangingPunct="0">
              <a:buFont typeface="Wingdings" pitchFamily="2" charset="2"/>
              <a:buChar char="§"/>
            </a:pPr>
            <a:r>
              <a:rPr lang="es-ES" b="0"/>
              <a:t>Recibir, resguardar y entregar los alimentos de los Grupos.</a:t>
            </a:r>
          </a:p>
          <a:p>
            <a:pPr marL="180975" indent="-180975" algn="just" eaLnBrk="0" hangingPunct="0">
              <a:buFont typeface="Wingdings" pitchFamily="2" charset="2"/>
              <a:buChar char="§"/>
            </a:pPr>
            <a:endParaRPr lang="es-ES" b="0"/>
          </a:p>
          <a:p>
            <a:pPr marL="180975" indent="-180975" algn="just" eaLnBrk="0" hangingPunct="0">
              <a:buFont typeface="Wingdings" pitchFamily="2" charset="2"/>
              <a:buChar char="§"/>
            </a:pPr>
            <a:r>
              <a:rPr lang="es-ES" b="0"/>
              <a:t>Recibir y controlar objetos extraviados mediante un registro de formato escrito.</a:t>
            </a:r>
          </a:p>
          <a:p>
            <a:pPr marL="180975" indent="-180975" algn="just" eaLnBrk="0" hangingPunct="0">
              <a:buFont typeface="Wingdings" pitchFamily="2" charset="2"/>
              <a:buChar char="§"/>
            </a:pPr>
            <a:endParaRPr lang="es-ES" b="0"/>
          </a:p>
          <a:p>
            <a:pPr marL="180975" indent="-180975" algn="just" eaLnBrk="0" hangingPunct="0">
              <a:buFont typeface="Wingdings" pitchFamily="2" charset="2"/>
              <a:buChar char="§"/>
            </a:pPr>
            <a:r>
              <a:rPr lang="es-ES" b="0"/>
              <a:t>Reportar diario de ingresos al Museo previamente cotejado con Taquillas.</a:t>
            </a:r>
          </a:p>
          <a:p>
            <a:pPr marL="180975" indent="-180975" algn="just" eaLnBrk="0" hangingPunct="0">
              <a:buFont typeface="Wingdings" pitchFamily="2" charset="2"/>
              <a:buChar char="§"/>
            </a:pPr>
            <a:endParaRPr lang="es-ES" b="0"/>
          </a:p>
          <a:p>
            <a:pPr marL="180975" indent="-180975" algn="just" eaLnBrk="0" hangingPunct="0">
              <a:buFont typeface="Wingdings" pitchFamily="2" charset="2"/>
              <a:buChar char="§"/>
            </a:pPr>
            <a:r>
              <a:rPr lang="es-ES" b="0"/>
              <a:t>Atender al público de taquillas para solución de cualquier duda o información que requiera.</a:t>
            </a:r>
          </a:p>
          <a:p>
            <a:pPr marL="180975" indent="-180975" algn="just" eaLnBrk="0" hangingPunct="0">
              <a:buFont typeface="Wingdings" pitchFamily="2" charset="2"/>
              <a:buChar char="§"/>
            </a:pPr>
            <a:endParaRPr lang="es-ES" b="0"/>
          </a:p>
          <a:p>
            <a:pPr marL="180975" indent="-180975" algn="just" eaLnBrk="0" hangingPunct="0">
              <a:buFont typeface="Wingdings" pitchFamily="2" charset="2"/>
              <a:buChar char="§"/>
            </a:pPr>
            <a:r>
              <a:rPr lang="es-ES" b="0"/>
              <a:t>Apoyar y coordinar el Módulo de Recepción y/o Guardarropa para ingreso de Grupos, así como también apoyar en el caso de saturación de público en general.</a:t>
            </a:r>
          </a:p>
          <a:p>
            <a:pPr marL="180975" indent="-180975" algn="just" eaLnBrk="0" hangingPunct="0">
              <a:buFont typeface="Wingdings" pitchFamily="2" charset="2"/>
              <a:buChar char="§"/>
            </a:pPr>
            <a:endParaRPr lang="es-ES" b="0"/>
          </a:p>
          <a:p>
            <a:pPr marL="180975" indent="-180975" algn="just" eaLnBrk="0" hangingPunct="0">
              <a:buFont typeface="Wingdings" pitchFamily="2" charset="2"/>
              <a:buChar char="§"/>
            </a:pPr>
            <a:r>
              <a:rPr lang="es-ES" b="0"/>
              <a:t>Recibir e ingresar grupos, dándoles conteo y recepción y corte de boletos para público en general.</a:t>
            </a:r>
          </a:p>
          <a:p>
            <a:pPr marL="180975" indent="-180975" algn="just" eaLnBrk="0" hangingPunct="0">
              <a:buFont typeface="Wingdings" pitchFamily="2" charset="2"/>
              <a:buChar char="§"/>
            </a:pPr>
            <a:endParaRPr lang="es-ES" b="0"/>
          </a:p>
          <a:p>
            <a:pPr marL="180975" indent="-180975" algn="just" eaLnBrk="0" hangingPunct="0">
              <a:buFont typeface="Wingdings" pitchFamily="2" charset="2"/>
              <a:buChar char="§"/>
            </a:pPr>
            <a:r>
              <a:rPr lang="es-ES" b="0"/>
              <a:t>Atender al público en general y controlar las sillas de ruedas.</a:t>
            </a:r>
          </a:p>
          <a:p>
            <a:pPr marL="180975" indent="-180975" algn="just" eaLnBrk="0" hangingPunct="0">
              <a:buFont typeface="Wingdings" pitchFamily="2" charset="2"/>
              <a:buChar char="§"/>
            </a:pPr>
            <a:endParaRPr lang="es-ES" b="0"/>
          </a:p>
          <a:p>
            <a:pPr marL="180975" indent="-180975" algn="just" eaLnBrk="0" hangingPunct="0">
              <a:buFont typeface="Wingdings" pitchFamily="2" charset="2"/>
              <a:buChar char="§"/>
            </a:pPr>
            <a:r>
              <a:rPr lang="es-ES" b="0"/>
              <a:t>Recibir y cortar los boletos para público en general.</a:t>
            </a:r>
          </a:p>
          <a:p>
            <a:pPr marL="180975" indent="-180975" algn="just" eaLnBrk="0" hangingPunct="0">
              <a:buFont typeface="Wingdings" pitchFamily="2" charset="2"/>
              <a:buChar char="§"/>
            </a:pPr>
            <a:endParaRPr lang="es-ES" b="0"/>
          </a:p>
          <a:p>
            <a:pPr marL="180975" indent="-180975" algn="just" eaLnBrk="0" hangingPunct="0">
              <a:buFont typeface="Wingdings" pitchFamily="2" charset="2"/>
              <a:buChar char="§"/>
            </a:pPr>
            <a:r>
              <a:rPr lang="es-ES" b="0"/>
              <a:t>Atender y controlar el libro de quejas y comentarios.</a:t>
            </a:r>
          </a:p>
          <a:p>
            <a:pPr marL="180975" indent="-180975" algn="just" eaLnBrk="0" hangingPunct="0">
              <a:buFont typeface="Wingdings" pitchFamily="2" charset="2"/>
              <a:buChar char="§"/>
            </a:pPr>
            <a:endParaRPr lang="es-ES" b="0"/>
          </a:p>
        </p:txBody>
      </p:sp>
      <p:sp>
        <p:nvSpPr>
          <p:cNvPr id="36869"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36870"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36871" name="Text Box 7"/>
          <p:cNvSpPr txBox="1">
            <a:spLocks noChangeArrowheads="1"/>
          </p:cNvSpPr>
          <p:nvPr/>
        </p:nvSpPr>
        <p:spPr bwMode="auto">
          <a:xfrm>
            <a:off x="3381375" y="8382000"/>
            <a:ext cx="1912938"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36872"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Diana Elisa Estrada Harris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3789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37892" name="Text Box 11"/>
          <p:cNvSpPr txBox="1">
            <a:spLocks noChangeArrowheads="1"/>
          </p:cNvSpPr>
          <p:nvPr/>
        </p:nvSpPr>
        <p:spPr bwMode="auto">
          <a:xfrm>
            <a:off x="1557338" y="1258888"/>
            <a:ext cx="5181600" cy="2114550"/>
          </a:xfrm>
          <a:prstGeom prst="rect">
            <a:avLst/>
          </a:prstGeom>
          <a:noFill/>
          <a:ln w="9525">
            <a:noFill/>
            <a:miter lim="800000"/>
            <a:headEnd/>
            <a:tailEnd/>
          </a:ln>
        </p:spPr>
        <p:txBody>
          <a:bodyPr>
            <a:spAutoFit/>
          </a:bodyPr>
          <a:lstStyle/>
          <a:p>
            <a:pPr marL="180975" indent="-180975" algn="ctr" eaLnBrk="0" hangingPunct="0"/>
            <a:r>
              <a:rPr lang="es-MX" i="1"/>
              <a:t>AUXILIAR DE ATENCIÓN AL PÚBLICO</a:t>
            </a:r>
          </a:p>
          <a:p>
            <a:pPr marL="180975" indent="-180975" algn="ctr" eaLnBrk="0" hangingPunct="0"/>
            <a:r>
              <a:rPr lang="es-MX" i="1"/>
              <a:t>(CONTINÚA)</a:t>
            </a:r>
            <a:endParaRPr lang="es-ES" b="0"/>
          </a:p>
          <a:p>
            <a:pPr marL="180975" indent="-180975" algn="just" eaLnBrk="0" hangingPunct="0">
              <a:buFontTx/>
              <a:buChar char="•"/>
            </a:pPr>
            <a:endParaRPr lang="es-ES" b="0"/>
          </a:p>
          <a:p>
            <a:pPr marL="180975" indent="-180975" algn="just" eaLnBrk="0" hangingPunct="0">
              <a:buFont typeface="Wingdings" pitchFamily="2" charset="2"/>
              <a:buChar char="§"/>
            </a:pPr>
            <a:r>
              <a:rPr lang="es-ES" b="0"/>
              <a:t>Entregar en puerta de entrada y recepción en salida de lentes de sala 3D.</a:t>
            </a:r>
          </a:p>
          <a:p>
            <a:pPr marL="180975" indent="-180975" algn="just" eaLnBrk="0" hangingPunct="0">
              <a:buFont typeface="Wingdings" pitchFamily="2" charset="2"/>
              <a:buChar char="§"/>
            </a:pPr>
            <a:endParaRPr lang="es-ES" b="0"/>
          </a:p>
          <a:p>
            <a:pPr marL="180975" indent="-180975" algn="just" eaLnBrk="0" hangingPunct="0">
              <a:buFont typeface="Wingdings" pitchFamily="2" charset="2"/>
              <a:buChar char="§"/>
            </a:pPr>
            <a:r>
              <a:rPr lang="es-ES" b="0"/>
              <a:t>Dar el discurso de bienvenida y de despedida con indicaciones para uso de sala 3D, observatorio y cuenta cuentos.</a:t>
            </a:r>
          </a:p>
          <a:p>
            <a:pPr marL="180975" indent="-180975" algn="just" eaLnBrk="0" hangingPunct="0">
              <a:buFont typeface="Wingdings" pitchFamily="2" charset="2"/>
              <a:buChar char="§"/>
            </a:pPr>
            <a:endParaRPr lang="es-MX" b="0"/>
          </a:p>
          <a:p>
            <a:pPr marL="180975" indent="-180975" algn="just" eaLnBrk="0" hangingPunct="0">
              <a:lnSpc>
                <a:spcPct val="95000"/>
              </a:lnSpc>
              <a:buFont typeface="Wingdings" pitchFamily="2" charset="2"/>
              <a:buChar char="§"/>
            </a:pPr>
            <a:r>
              <a:rPr lang="es-MX" b="0"/>
              <a:t>Estas funciones son enunciativas más no limitativas.</a:t>
            </a:r>
          </a:p>
          <a:p>
            <a:pPr marL="180975" indent="-180975" algn="just" eaLnBrk="0" hangingPunct="0">
              <a:buFont typeface="Wingdings" pitchFamily="2" charset="2"/>
              <a:buChar char="§"/>
            </a:pPr>
            <a:endParaRPr lang="es-MX" b="0"/>
          </a:p>
        </p:txBody>
      </p:sp>
      <p:sp>
        <p:nvSpPr>
          <p:cNvPr id="37893"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37894"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37895" name="Text Box 7"/>
          <p:cNvSpPr txBox="1">
            <a:spLocks noChangeArrowheads="1"/>
          </p:cNvSpPr>
          <p:nvPr/>
        </p:nvSpPr>
        <p:spPr bwMode="auto">
          <a:xfrm>
            <a:off x="3381375" y="8382000"/>
            <a:ext cx="1912938"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37896"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Diana Elisa Estrada Harris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1638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6388" name="Text Box 11"/>
          <p:cNvSpPr txBox="1">
            <a:spLocks noChangeArrowheads="1"/>
          </p:cNvSpPr>
          <p:nvPr/>
        </p:nvSpPr>
        <p:spPr bwMode="auto">
          <a:xfrm>
            <a:off x="1557338" y="1258888"/>
            <a:ext cx="5181600" cy="6462712"/>
          </a:xfrm>
          <a:prstGeom prst="rect">
            <a:avLst/>
          </a:prstGeom>
          <a:noFill/>
          <a:ln w="9525">
            <a:noFill/>
            <a:miter lim="800000"/>
            <a:headEnd/>
            <a:tailEnd/>
          </a:ln>
        </p:spPr>
        <p:txBody>
          <a:bodyPr>
            <a:spAutoFit/>
          </a:bodyPr>
          <a:lstStyle/>
          <a:p>
            <a:pPr marL="180975" indent="-180975" algn="ctr" eaLnBrk="0" hangingPunct="0"/>
            <a:r>
              <a:rPr lang="es-MX" i="1" dirty="0"/>
              <a:t>SUBDIRECCIÓN DE OPERACIÓN</a:t>
            </a:r>
            <a:endParaRPr lang="es-ES_tradnl" i="1" dirty="0"/>
          </a:p>
          <a:p>
            <a:pPr marL="180975" indent="-180975" algn="ctr" eaLnBrk="0" hangingPunct="0"/>
            <a:endParaRPr lang="en-US" i="1" dirty="0"/>
          </a:p>
          <a:p>
            <a:pPr marL="180975" indent="-180975" eaLnBrk="0" hangingPunct="0"/>
            <a:r>
              <a:rPr lang="en-US" i="1" dirty="0" err="1"/>
              <a:t>OBJETIVO</a:t>
            </a:r>
            <a:r>
              <a:rPr lang="en-US" i="1" dirty="0"/>
              <a:t>:</a:t>
            </a:r>
            <a:endParaRPr lang="en-US" b="0" dirty="0">
              <a:solidFill>
                <a:schemeClr val="accent2"/>
              </a:solidFill>
            </a:endParaRPr>
          </a:p>
          <a:p>
            <a:pPr marL="180975" indent="-180975" eaLnBrk="0" hangingPunct="0"/>
            <a:endParaRPr lang="es-ES_tradnl" b="0" dirty="0">
              <a:solidFill>
                <a:schemeClr val="accent2"/>
              </a:solidFill>
            </a:endParaRPr>
          </a:p>
          <a:p>
            <a:pPr marL="180975" indent="-180975" algn="just" eaLnBrk="0" hangingPunct="0"/>
            <a:r>
              <a:rPr lang="es-MX" b="0" dirty="0"/>
              <a:t>	Aplicar y supervisar los criterios de la Dirección de Operación con la finalidad de garantizar que se cumplan las metas y objetivos del Museo.</a:t>
            </a:r>
          </a:p>
          <a:p>
            <a:pPr marL="180975" indent="-180975" eaLnBrk="0" hangingPunct="0"/>
            <a:endParaRPr lang="en-US" i="1" dirty="0"/>
          </a:p>
          <a:p>
            <a:pPr marL="180975" indent="-180975" eaLnBrk="0" hangingPunct="0"/>
            <a:endParaRPr lang="en-US" i="1" dirty="0"/>
          </a:p>
          <a:p>
            <a:pPr marL="180975" indent="-180975" eaLnBrk="0" hangingPunct="0"/>
            <a:r>
              <a:rPr lang="en-US" i="1" dirty="0" err="1"/>
              <a:t>FUNCIONES</a:t>
            </a:r>
            <a:r>
              <a:rPr lang="en-US" i="1" dirty="0"/>
              <a:t>:</a:t>
            </a:r>
          </a:p>
          <a:p>
            <a:pPr marL="180975" indent="-180975" eaLnBrk="0" hangingPunct="0"/>
            <a:endParaRPr lang="en-US" sz="900" i="1" dirty="0"/>
          </a:p>
          <a:p>
            <a:pPr marL="180975" indent="-180975" algn="just" eaLnBrk="0" hangingPunct="0">
              <a:lnSpc>
                <a:spcPct val="95000"/>
              </a:lnSpc>
              <a:buFont typeface="Wingdings" pitchFamily="2" charset="2"/>
              <a:buChar char="§"/>
            </a:pPr>
            <a:r>
              <a:rPr lang="es-MX" b="0" dirty="0"/>
              <a:t> </a:t>
            </a:r>
            <a:r>
              <a:rPr lang="es-ES" b="0" dirty="0"/>
              <a:t>Supervisar la logística y la operación de los campamentos que se realizan en los periodos de verano e invierno, auxiliando en actividades y responsabilidades que otras áreas participantes lo requieran o soliciten.</a:t>
            </a:r>
          </a:p>
          <a:p>
            <a:pPr marL="180975" indent="-180975" algn="just" eaLnBrk="0" hangingPunct="0">
              <a:lnSpc>
                <a:spcPct val="95000"/>
              </a:lnSpc>
              <a:buFont typeface="Wingdings" pitchFamily="2" charset="2"/>
              <a:buChar char="§"/>
            </a:pPr>
            <a:endParaRPr lang="es-ES" b="0" dirty="0"/>
          </a:p>
          <a:p>
            <a:pPr marL="180975" indent="-180975" algn="just" eaLnBrk="0" hangingPunct="0">
              <a:lnSpc>
                <a:spcPct val="95000"/>
              </a:lnSpc>
              <a:buFont typeface="Wingdings" pitchFamily="2" charset="2"/>
              <a:buChar char="§"/>
            </a:pPr>
            <a:r>
              <a:rPr lang="es-ES" b="0" dirty="0"/>
              <a:t>Supervisar las operaciones y logísticas de los eventos programados manteniendo la comunicación con las áreas responsables, proporcionando la atención debida al cliente.</a:t>
            </a:r>
            <a:endParaRPr lang="es-MX" b="0" dirty="0"/>
          </a:p>
          <a:p>
            <a:pPr marL="180975" indent="-180975" algn="just" eaLnBrk="0" hangingPunct="0">
              <a:lnSpc>
                <a:spcPct val="95000"/>
              </a:lnSpc>
              <a:buFont typeface="Wingdings" pitchFamily="2" charset="2"/>
              <a:buChar char="§"/>
            </a:pPr>
            <a:endParaRPr lang="es-ES" b="0" dirty="0"/>
          </a:p>
          <a:p>
            <a:pPr marL="180975" indent="-180975" algn="just" eaLnBrk="0" hangingPunct="0">
              <a:lnSpc>
                <a:spcPct val="95000"/>
              </a:lnSpc>
              <a:buFont typeface="Wingdings" pitchFamily="2" charset="2"/>
              <a:buChar char="§"/>
            </a:pPr>
            <a:r>
              <a:rPr lang="es-ES" b="0" dirty="0"/>
              <a:t>Realizar una revisión diaria detallada de la operación y logística, limpieza, seguridad, mantenimiento, imagen, operación de exhibiciones y personal de operación para llevar a cabo la apertura y durante la operación del Museo para el visitante. </a:t>
            </a:r>
          </a:p>
          <a:p>
            <a:pPr marL="180975" indent="-180975" algn="just" eaLnBrk="0" hangingPunct="0">
              <a:lnSpc>
                <a:spcPct val="95000"/>
              </a:lnSpc>
              <a:buFont typeface="Wingdings" pitchFamily="2" charset="2"/>
              <a:buChar char="§"/>
            </a:pPr>
            <a:endParaRPr lang="es-ES" b="0" dirty="0"/>
          </a:p>
          <a:p>
            <a:pPr marL="180975" indent="-180975" algn="just" eaLnBrk="0" hangingPunct="0">
              <a:lnSpc>
                <a:spcPct val="95000"/>
              </a:lnSpc>
              <a:buFont typeface="Wingdings" pitchFamily="2" charset="2"/>
              <a:buChar char="§"/>
            </a:pPr>
            <a:r>
              <a:rPr lang="es-ES" b="0" dirty="0"/>
              <a:t> Realizar los trámites correspondientes para poder recibir las cotizaciones de proveedores o de los prestadores de servicios para así presentar las mejores propuestas a la Dirección de Operación.</a:t>
            </a:r>
          </a:p>
          <a:p>
            <a:pPr marL="180975" indent="-180975" algn="just" eaLnBrk="0" hangingPunct="0">
              <a:lnSpc>
                <a:spcPct val="95000"/>
              </a:lnSpc>
              <a:buFont typeface="Wingdings" pitchFamily="2" charset="2"/>
              <a:buChar char="§"/>
            </a:pPr>
            <a:endParaRPr lang="es-ES" b="0" dirty="0"/>
          </a:p>
          <a:p>
            <a:pPr marL="180975" indent="-180975" algn="just" eaLnBrk="0" hangingPunct="0">
              <a:lnSpc>
                <a:spcPct val="95000"/>
              </a:lnSpc>
              <a:buFont typeface="Wingdings" pitchFamily="2" charset="2"/>
              <a:buChar char="§"/>
            </a:pPr>
            <a:r>
              <a:rPr lang="es-ES" b="0" dirty="0"/>
              <a:t>Desarrollar la logística y la operación según la programación de la Noche Astronómica del mes.</a:t>
            </a:r>
          </a:p>
          <a:p>
            <a:pPr marL="180975" indent="-180975" algn="just" eaLnBrk="0" hangingPunct="0">
              <a:lnSpc>
                <a:spcPct val="95000"/>
              </a:lnSpc>
              <a:buFont typeface="Wingdings" pitchFamily="2" charset="2"/>
              <a:buChar char="§"/>
            </a:pPr>
            <a:endParaRPr lang="es-ES" b="0" dirty="0"/>
          </a:p>
          <a:p>
            <a:pPr marL="180975" indent="-180975" algn="just" eaLnBrk="0" hangingPunct="0">
              <a:lnSpc>
                <a:spcPct val="95000"/>
              </a:lnSpc>
              <a:buFont typeface="Wingdings" pitchFamily="2" charset="2"/>
              <a:buChar char="§"/>
            </a:pPr>
            <a:r>
              <a:rPr lang="es-ES" b="0" dirty="0"/>
              <a:t>Dar seguimiento a la ejecución del programa en procedimientos específicos.</a:t>
            </a:r>
          </a:p>
          <a:p>
            <a:pPr marL="180975" indent="-180975" algn="just" eaLnBrk="0" hangingPunct="0">
              <a:lnSpc>
                <a:spcPct val="95000"/>
              </a:lnSpc>
              <a:buFont typeface="Wingdings" pitchFamily="2" charset="2"/>
              <a:buChar char="§"/>
            </a:pPr>
            <a:endParaRPr lang="es-ES" b="0" dirty="0"/>
          </a:p>
          <a:p>
            <a:pPr marL="180975" indent="-180975" algn="just" eaLnBrk="0" hangingPunct="0">
              <a:lnSpc>
                <a:spcPct val="95000"/>
              </a:lnSpc>
              <a:buFont typeface="Wingdings" pitchFamily="2" charset="2"/>
              <a:buChar char="§"/>
            </a:pPr>
            <a:r>
              <a:rPr lang="es-MX" b="0" dirty="0"/>
              <a:t>Estas funciones son enunciativas más no limitativas.</a:t>
            </a:r>
          </a:p>
        </p:txBody>
      </p:sp>
      <p:sp>
        <p:nvSpPr>
          <p:cNvPr id="16389" name="Rectangle 4"/>
          <p:cNvSpPr>
            <a:spLocks noChangeArrowheads="1"/>
          </p:cNvSpPr>
          <p:nvPr/>
        </p:nvSpPr>
        <p:spPr bwMode="auto">
          <a:xfrm>
            <a:off x="1704975" y="8289925"/>
            <a:ext cx="5153025" cy="766763"/>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16390" name="Line 6"/>
          <p:cNvSpPr>
            <a:spLocks noChangeShapeType="1"/>
          </p:cNvSpPr>
          <p:nvPr/>
        </p:nvSpPr>
        <p:spPr bwMode="auto">
          <a:xfrm>
            <a:off x="1704975" y="8699500"/>
            <a:ext cx="5153025" cy="4763"/>
          </a:xfrm>
          <a:prstGeom prst="line">
            <a:avLst/>
          </a:prstGeom>
          <a:noFill/>
          <a:ln w="9525">
            <a:solidFill>
              <a:schemeClr val="tx1"/>
            </a:solidFill>
            <a:miter lim="800000"/>
            <a:headEnd/>
            <a:tailEnd/>
          </a:ln>
        </p:spPr>
        <p:txBody>
          <a:bodyPr wrap="none"/>
          <a:lstStyle/>
          <a:p>
            <a:endParaRPr lang="es-MX"/>
          </a:p>
        </p:txBody>
      </p:sp>
      <p:sp>
        <p:nvSpPr>
          <p:cNvPr id="16391" name="Text Box 7"/>
          <p:cNvSpPr txBox="1">
            <a:spLocks noChangeArrowheads="1"/>
          </p:cNvSpPr>
          <p:nvPr/>
        </p:nvSpPr>
        <p:spPr bwMode="auto">
          <a:xfrm>
            <a:off x="3289519" y="8377238"/>
            <a:ext cx="1912703" cy="240066"/>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de Operación</a:t>
            </a:r>
            <a:endParaRPr lang="es-ES" dirty="0"/>
          </a:p>
        </p:txBody>
      </p:sp>
      <p:sp>
        <p:nvSpPr>
          <p:cNvPr id="16392" name="Text Box 10"/>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dirty="0" smtClean="0"/>
              <a:t>Diana Elisa Estrada Harris</a:t>
            </a:r>
            <a:endParaRPr lang="es-MX" b="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3891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38916" name="Text Box 11"/>
          <p:cNvSpPr txBox="1">
            <a:spLocks noChangeArrowheads="1"/>
          </p:cNvSpPr>
          <p:nvPr/>
        </p:nvSpPr>
        <p:spPr bwMode="auto">
          <a:xfrm>
            <a:off x="1557338" y="1258888"/>
            <a:ext cx="5181600" cy="7023100"/>
          </a:xfrm>
          <a:prstGeom prst="rect">
            <a:avLst/>
          </a:prstGeom>
          <a:noFill/>
          <a:ln w="9525">
            <a:noFill/>
            <a:miter lim="800000"/>
            <a:headEnd/>
            <a:tailEnd/>
          </a:ln>
        </p:spPr>
        <p:txBody>
          <a:bodyPr>
            <a:spAutoFit/>
          </a:bodyPr>
          <a:lstStyle/>
          <a:p>
            <a:pPr marL="180975" indent="-180975" algn="ctr" eaLnBrk="0" hangingPunct="0"/>
            <a:r>
              <a:rPr lang="es-MX" i="1" dirty="0"/>
              <a:t>SUBDIRECCIÓN DE EXPERIENCIAS EDUCATIVAS</a:t>
            </a:r>
            <a:endParaRPr lang="es-ES_tradnl" i="1" dirty="0"/>
          </a:p>
          <a:p>
            <a:pPr marL="180975" indent="-180975" algn="ctr" eaLnBrk="0" hangingPunct="0"/>
            <a:endParaRPr lang="en-US" i="1" dirty="0"/>
          </a:p>
          <a:p>
            <a:pPr marL="180975" indent="-180975" eaLnBrk="0" hangingPunct="0"/>
            <a:r>
              <a:rPr lang="en-US" i="1" dirty="0"/>
              <a:t>OBJETIVO:</a:t>
            </a:r>
            <a:endParaRPr lang="en-US" b="0" dirty="0">
              <a:solidFill>
                <a:schemeClr val="accent2"/>
              </a:solidFill>
            </a:endParaRPr>
          </a:p>
          <a:p>
            <a:pPr marL="180975" indent="-180975" eaLnBrk="0" hangingPunct="0"/>
            <a:endParaRPr lang="es-ES_tradnl" b="0" dirty="0">
              <a:solidFill>
                <a:schemeClr val="accent2"/>
              </a:solidFill>
            </a:endParaRPr>
          </a:p>
          <a:p>
            <a:pPr marL="180975" indent="-180975" algn="just" eaLnBrk="0" hangingPunct="0"/>
            <a:r>
              <a:rPr lang="es-ES_tradnl" b="0" dirty="0"/>
              <a:t>    </a:t>
            </a:r>
            <a:r>
              <a:rPr lang="es-MX" b="0" dirty="0"/>
              <a:t>Coordinar el servicio al público en las diferentes áreas que conforman el Museo con la finalidad de asegurar las condiciones para garantizar la realización de la experiencia lúdica, educativa y cultural, así como</a:t>
            </a:r>
            <a:r>
              <a:rPr lang="es-MX" b="0" dirty="0">
                <a:solidFill>
                  <a:schemeClr val="accent2"/>
                </a:solidFill>
              </a:rPr>
              <a:t> </a:t>
            </a:r>
            <a:r>
              <a:rPr lang="es-MX" b="0" dirty="0"/>
              <a:t>supervisar la atención de los visitantes.</a:t>
            </a:r>
          </a:p>
          <a:p>
            <a:pPr marL="180975" indent="-180975" algn="just" eaLnBrk="0" hangingPunct="0"/>
            <a:endParaRPr lang="en-US" i="1" dirty="0"/>
          </a:p>
          <a:p>
            <a:pPr marL="180975" indent="-180975" algn="just" eaLnBrk="0" hangingPunct="0"/>
            <a:endParaRPr lang="en-US" i="1" dirty="0"/>
          </a:p>
          <a:p>
            <a:pPr marL="180975" indent="-180975" algn="just" eaLnBrk="0" hangingPunct="0"/>
            <a:endParaRPr lang="en-US" i="1" dirty="0"/>
          </a:p>
          <a:p>
            <a:pPr marL="180975" indent="-180975" eaLnBrk="0" hangingPunct="0"/>
            <a:r>
              <a:rPr lang="en-US" i="1" dirty="0"/>
              <a:t>FUNCIONES:</a:t>
            </a:r>
          </a:p>
          <a:p>
            <a:pPr marL="180975" indent="-180975" eaLnBrk="0" hangingPunct="0"/>
            <a:endParaRPr lang="en-US" sz="1000" i="1" dirty="0">
              <a:solidFill>
                <a:schemeClr val="accent2"/>
              </a:solidFill>
            </a:endParaRPr>
          </a:p>
          <a:p>
            <a:pPr marL="180975" indent="-180975" algn="just" eaLnBrk="0" hangingPunct="0">
              <a:lnSpc>
                <a:spcPct val="95000"/>
              </a:lnSpc>
              <a:buFont typeface="Wingdings" pitchFamily="2" charset="2"/>
              <a:buChar char="§"/>
            </a:pPr>
            <a:r>
              <a:rPr lang="es-MX" b="0" dirty="0"/>
              <a:t>Ejecutar las instrucciones que solicite  Dirección General a través de la Dirección de Operación relacionadas con los aspectos operativos del área.</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 Supervisar y planear, en conjunto con Unidad de Capacitación, el programa general de capacitación para cada nueva generación de guías. </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 Monitorear el desarrollo de la capacitación para plantear modificaciones o actualizaciones en función de las necesidades del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 Trabajar en conjunto con la Unidad de Mediación y </a:t>
            </a:r>
            <a:r>
              <a:rPr lang="es-MX" b="0" dirty="0" smtClean="0"/>
              <a:t> </a:t>
            </a:r>
            <a:r>
              <a:rPr lang="es-MX" b="0" dirty="0"/>
              <a:t>Subdirección de Operación del museo en el diseño de nuevas estrategias para la captación de nuevos guías. </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 Coordinar, en conjunto con la Unidad de Capacitación, la capacitación de los guías para actividades especiales fuera o dentro del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 Planear y desarrollar de talleres, materiales y otras actividades educativas de la operación normal del museo, así como para eventos especiales.</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 Desarrollar paquetes educativos en función de los intereses o necesidades especiales que de los grupos que visitan el museo, labor desarrollada en conjunto de la Unidad de Capacitación.</a:t>
            </a:r>
          </a:p>
        </p:txBody>
      </p:sp>
      <p:sp>
        <p:nvSpPr>
          <p:cNvPr id="38917"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38918"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38919" name="Text Box 7"/>
          <p:cNvSpPr txBox="1">
            <a:spLocks noChangeArrowheads="1"/>
          </p:cNvSpPr>
          <p:nvPr/>
        </p:nvSpPr>
        <p:spPr bwMode="auto">
          <a:xfrm>
            <a:off x="3381375" y="8382000"/>
            <a:ext cx="1912938"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38920"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Diana Elisa Estrada Harris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3993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39940" name="Text Box 11"/>
          <p:cNvSpPr txBox="1">
            <a:spLocks noChangeArrowheads="1"/>
          </p:cNvSpPr>
          <p:nvPr/>
        </p:nvSpPr>
        <p:spPr bwMode="auto">
          <a:xfrm>
            <a:off x="1557338" y="1258888"/>
            <a:ext cx="5181600" cy="7008812"/>
          </a:xfrm>
          <a:prstGeom prst="rect">
            <a:avLst/>
          </a:prstGeom>
          <a:noFill/>
          <a:ln w="9525">
            <a:noFill/>
            <a:miter lim="800000"/>
            <a:headEnd/>
            <a:tailEnd/>
          </a:ln>
        </p:spPr>
        <p:txBody>
          <a:bodyPr>
            <a:spAutoFit/>
          </a:bodyPr>
          <a:lstStyle/>
          <a:p>
            <a:pPr marL="180975" indent="-180975" algn="ctr" eaLnBrk="0" hangingPunct="0"/>
            <a:r>
              <a:rPr lang="es-MX" i="1"/>
              <a:t>SUBDIRECCIÓN DE EXPERIENCIAS EDUCATIVAS</a:t>
            </a:r>
            <a:endParaRPr lang="es-ES_tradnl" i="1"/>
          </a:p>
          <a:p>
            <a:pPr marL="180975" indent="-180975" algn="ctr" eaLnBrk="0" hangingPunct="0"/>
            <a:r>
              <a:rPr lang="es-ES_tradnl" i="1"/>
              <a:t>(CONTINÚA)</a:t>
            </a:r>
            <a:endParaRPr lang="en-US" i="1"/>
          </a:p>
          <a:p>
            <a:pPr marL="180975" indent="-180975" algn="just" eaLnBrk="0" hangingPunct="0"/>
            <a:endParaRPr lang="en-US" i="1"/>
          </a:p>
          <a:p>
            <a:pPr marL="180975" indent="-180975" algn="just" eaLnBrk="0" hangingPunct="0"/>
            <a:endParaRPr lang="en-US" i="1"/>
          </a:p>
          <a:p>
            <a:pPr marL="180975" indent="-180975" eaLnBrk="0" hangingPunct="0"/>
            <a:r>
              <a:rPr lang="en-US" i="1"/>
              <a:t>FUNCIONES:</a:t>
            </a:r>
          </a:p>
          <a:p>
            <a:pPr marL="180975" indent="-180975" eaLnBrk="0" hangingPunct="0"/>
            <a:endParaRPr lang="en-US" i="1"/>
          </a:p>
          <a:p>
            <a:pPr marL="180975" indent="-180975" eaLnBrk="0" hangingPunct="0"/>
            <a:endParaRPr lang="en-US" i="1"/>
          </a:p>
          <a:p>
            <a:pPr marL="180975" indent="-180975" algn="just" eaLnBrk="0" hangingPunct="0">
              <a:lnSpc>
                <a:spcPct val="95000"/>
              </a:lnSpc>
              <a:buFont typeface="Wingdings" pitchFamily="2" charset="2"/>
              <a:buChar char="§"/>
            </a:pPr>
            <a:r>
              <a:rPr lang="es-MX" b="0"/>
              <a:t>Desarrollar actividades educativas, en su sentido práctico y conceptual, relacionadas con intereses específicos; como fechas especiales, celebraciones internacionales, intereses específicos del museo o asuntos de interés público en general.</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de los recorridos especiales para garantizar su ejecución y su apego a su propuesta educativa. Esta labor se complementa con la atención especial a los grupos a través de la recepción, pláticas y otras actividades.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Elaborar la requisición de los materiales para los talleres, actividades y necesidades del museo.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el trabajo realizado por los especialistas, tanto en su relación directa con el público como en el diseño de sus actividades y en las necesidades que puedan tener respecto al suministro y mantenimiento de sus equipos.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Planear y desarrollar, en conjunto con el supervisión de contenidos el plan general de reinterpretación de las exhibiciones y actividades del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Desarrollar estrategias y de actividades para coordinar la propuesta educativa del museo con los planes de estudio de primaria y secundaria emitidos por la Secretaría de Educación Pública.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Planear y redactar los contenidos presentes dentro de los noticieros científicos de cada sala.</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p:txBody>
      </p:sp>
      <p:sp>
        <p:nvSpPr>
          <p:cNvPr id="39941"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39942"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39943" name="Text Box 7"/>
          <p:cNvSpPr txBox="1">
            <a:spLocks noChangeArrowheads="1"/>
          </p:cNvSpPr>
          <p:nvPr/>
        </p:nvSpPr>
        <p:spPr bwMode="auto">
          <a:xfrm>
            <a:off x="3381375" y="8382000"/>
            <a:ext cx="1912938"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39944"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Diana Elisa Estrada Harris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4096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40964" name="Text Box 11"/>
          <p:cNvSpPr txBox="1">
            <a:spLocks noChangeArrowheads="1"/>
          </p:cNvSpPr>
          <p:nvPr/>
        </p:nvSpPr>
        <p:spPr bwMode="auto">
          <a:xfrm>
            <a:off x="1557338" y="1258888"/>
            <a:ext cx="5181600" cy="7835900"/>
          </a:xfrm>
          <a:prstGeom prst="rect">
            <a:avLst/>
          </a:prstGeom>
          <a:noFill/>
          <a:ln w="9525">
            <a:noFill/>
            <a:miter lim="800000"/>
            <a:headEnd/>
            <a:tailEnd/>
          </a:ln>
        </p:spPr>
        <p:txBody>
          <a:bodyPr>
            <a:spAutoFit/>
          </a:bodyPr>
          <a:lstStyle/>
          <a:p>
            <a:pPr marL="180975" indent="-180975" algn="ctr" eaLnBrk="0" hangingPunct="0"/>
            <a:r>
              <a:rPr lang="es-MX" i="1"/>
              <a:t>SUBDIRECCIÓN DE EXPERIENCIAS EDUCATIVAS</a:t>
            </a:r>
          </a:p>
          <a:p>
            <a:pPr marL="180975" indent="-180975" algn="ctr" eaLnBrk="0" hangingPunct="0"/>
            <a:r>
              <a:rPr lang="es-MX" i="1"/>
              <a:t>(CONTINÚA)</a:t>
            </a:r>
            <a:endParaRPr lang="es-ES_tradnl" i="1"/>
          </a:p>
          <a:p>
            <a:pPr marL="180975" indent="-180975" algn="ctr" eaLnBrk="0" hangingPunct="0"/>
            <a:endParaRPr lang="en-US" i="1"/>
          </a:p>
          <a:p>
            <a:pPr marL="180975" indent="-180975" algn="just" eaLnBrk="0" hangingPunct="0"/>
            <a:endParaRPr lang="en-US" i="1"/>
          </a:p>
          <a:p>
            <a:pPr marL="180975" indent="-180975" eaLnBrk="0" hangingPunct="0"/>
            <a:r>
              <a:rPr lang="en-US" i="1"/>
              <a:t>FUNCIONES:</a:t>
            </a:r>
          </a:p>
          <a:p>
            <a:pPr marL="180975" indent="-180975" eaLnBrk="0" hangingPunct="0"/>
            <a:endParaRPr lang="en-US" sz="1000" i="1">
              <a:solidFill>
                <a:schemeClr val="accent2"/>
              </a:solidFill>
            </a:endParaRPr>
          </a:p>
          <a:p>
            <a:pPr marL="180975" indent="-180975" algn="just" eaLnBrk="0" hangingPunct="0">
              <a:lnSpc>
                <a:spcPct val="95000"/>
              </a:lnSpc>
              <a:buFont typeface="Wingdings" pitchFamily="2" charset="2"/>
              <a:buChar char="§"/>
            </a:pPr>
            <a:r>
              <a:rPr lang="es-MX" b="0"/>
              <a:t> Monitorear, detectar y solucionar, en conjunto con el supervisión de Contenidos, errores en la información y otros  problemas dentro de los talleres, exhibiciones y en los discursos empleados por los guías en su interacción con el público.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 Atender al público de forma directa en el desarrollo actividades y talleres cuando se considere necesario.</a:t>
            </a:r>
          </a:p>
          <a:p>
            <a:pPr marL="180975" indent="-180975" algn="just" eaLnBrk="0" hangingPunct="0">
              <a:lnSpc>
                <a:spcPct val="95000"/>
              </a:lnSpc>
              <a:buFont typeface="Wingdings" pitchFamily="2" charset="2"/>
              <a:buChar char="§"/>
            </a:pPr>
            <a:r>
              <a:rPr lang="es-MX" b="0"/>
              <a:t> </a:t>
            </a:r>
          </a:p>
          <a:p>
            <a:pPr marL="180975" indent="-180975" algn="just" eaLnBrk="0" hangingPunct="0">
              <a:lnSpc>
                <a:spcPct val="95000"/>
              </a:lnSpc>
              <a:buFont typeface="Wingdings" pitchFamily="2" charset="2"/>
              <a:buChar char="§"/>
            </a:pPr>
            <a:r>
              <a:rPr lang="es-MX" b="0"/>
              <a:t> Supervisar la planeación y el desarrollo del programa “Un Día en el Laberinto” y el campamento de verano.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 Planear actividades y reconocimiento de espacios para el programa “Laberinto itinerante”.</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 Asistir a la Unidad de Mediación en la entrevista a personas interesadas en formar parte del equipo de guías del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 Desarrollar de los roles de descansos y vacaciones de toda el área.</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 Generar las condiciones para trabajar de forma adecuada en todas las áreas del Departamento, así como atender problemas relacionados con su clima laboral.</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 Desarrollar enlaces institucionales con universidades, centros de investigación, empresas y otros grupos para el planteamiento y desarrollo de actividades educativas.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 Diseñar de un cronograma de trabajo para el área.</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 Colaborar para mantener organizado y actualizado el sistema de archivo del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 Estas funciones son enunciativas más no limitativas.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p:txBody>
      </p:sp>
      <p:sp>
        <p:nvSpPr>
          <p:cNvPr id="40965" name="Rectangle 4"/>
          <p:cNvSpPr>
            <a:spLocks noChangeArrowheads="1"/>
          </p:cNvSpPr>
          <p:nvPr/>
        </p:nvSpPr>
        <p:spPr bwMode="auto">
          <a:xfrm>
            <a:off x="1557338" y="8382000"/>
            <a:ext cx="5153025" cy="598488"/>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40966"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40967" name="Text Box 7"/>
          <p:cNvSpPr txBox="1">
            <a:spLocks noChangeArrowheads="1"/>
          </p:cNvSpPr>
          <p:nvPr/>
        </p:nvSpPr>
        <p:spPr bwMode="auto">
          <a:xfrm>
            <a:off x="3381375" y="8382000"/>
            <a:ext cx="1912938"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40968"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Diana Elisa Estrada Harris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a:t>
            </a:r>
          </a:p>
        </p:txBody>
      </p:sp>
      <p:sp>
        <p:nvSpPr>
          <p:cNvPr id="4198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41988" name="Text Box 11"/>
          <p:cNvSpPr txBox="1">
            <a:spLocks noChangeArrowheads="1"/>
          </p:cNvSpPr>
          <p:nvPr/>
        </p:nvSpPr>
        <p:spPr bwMode="auto">
          <a:xfrm>
            <a:off x="1557338" y="1258888"/>
            <a:ext cx="5181600" cy="7059612"/>
          </a:xfrm>
          <a:prstGeom prst="rect">
            <a:avLst/>
          </a:prstGeom>
          <a:noFill/>
          <a:ln w="9525">
            <a:noFill/>
            <a:miter lim="800000"/>
            <a:headEnd/>
            <a:tailEnd/>
          </a:ln>
        </p:spPr>
        <p:txBody>
          <a:bodyPr>
            <a:spAutoFit/>
          </a:bodyPr>
          <a:lstStyle/>
          <a:p>
            <a:pPr marL="180975" indent="-180975" algn="ctr" eaLnBrk="0" hangingPunct="0"/>
            <a:r>
              <a:rPr lang="es-MX" i="1" dirty="0"/>
              <a:t>UNIDAD DE CAPACITACIÓN DE HUACHIS</a:t>
            </a:r>
          </a:p>
          <a:p>
            <a:pPr marL="180975" indent="-180975" algn="ctr" eaLnBrk="0" hangingPunct="0"/>
            <a:endParaRPr lang="en-US" i="1" dirty="0"/>
          </a:p>
          <a:p>
            <a:pPr marL="180975" indent="-180975" eaLnBrk="0" hangingPunct="0"/>
            <a:r>
              <a:rPr lang="en-US" i="1" dirty="0"/>
              <a:t>OBJETIVO:</a:t>
            </a:r>
            <a:endParaRPr lang="en-US" b="0" dirty="0">
              <a:solidFill>
                <a:schemeClr val="accent2"/>
              </a:solidFill>
            </a:endParaRPr>
          </a:p>
          <a:p>
            <a:pPr marL="180975" indent="-180975" eaLnBrk="0" hangingPunct="0"/>
            <a:endParaRPr lang="es-ES_tradnl" b="0" dirty="0">
              <a:solidFill>
                <a:schemeClr val="accent2"/>
              </a:solidFill>
            </a:endParaRPr>
          </a:p>
          <a:p>
            <a:pPr marL="180975" indent="-180975" algn="just" eaLnBrk="0" hangingPunct="0"/>
            <a:r>
              <a:rPr lang="es-MX" b="0" dirty="0" smtClean="0"/>
              <a:t>	Elaborar </a:t>
            </a:r>
            <a:r>
              <a:rPr lang="es-MX" b="0" dirty="0"/>
              <a:t>los planes, el diseño y la implementación de estrategias o programas de capacitación inicial y formación continua que el Museo ofrece a los guías escolares.</a:t>
            </a:r>
            <a:endParaRPr lang="es-MX" b="0" dirty="0">
              <a:solidFill>
                <a:srgbClr val="FF0000"/>
              </a:solidFill>
            </a:endParaRPr>
          </a:p>
          <a:p>
            <a:pPr marL="180975" indent="-180975" eaLnBrk="0" hangingPunct="0"/>
            <a:endParaRPr lang="en-US" i="1" dirty="0"/>
          </a:p>
          <a:p>
            <a:pPr marL="180975" indent="-180975" eaLnBrk="0" hangingPunct="0"/>
            <a:endParaRPr lang="en-US" i="1" dirty="0"/>
          </a:p>
          <a:p>
            <a:pPr marL="180975" indent="-180975" eaLnBrk="0" hangingPunct="0"/>
            <a:endParaRPr lang="en-US" i="1" dirty="0"/>
          </a:p>
          <a:p>
            <a:pPr marL="180975" indent="-180975" eaLnBrk="0" hangingPunct="0"/>
            <a:r>
              <a:rPr lang="en-US" i="1" dirty="0"/>
              <a:t>FUNCIONES:</a:t>
            </a:r>
          </a:p>
          <a:p>
            <a:pPr marL="180975" indent="-180975" eaLnBrk="0" hangingPunct="0"/>
            <a:endParaRPr lang="en-US" sz="1000" i="1" dirty="0">
              <a:solidFill>
                <a:schemeClr val="accent2"/>
              </a:solidFill>
            </a:endParaRPr>
          </a:p>
          <a:p>
            <a:pPr marL="180975" indent="-180975" algn="just" eaLnBrk="0" hangingPunct="0">
              <a:buFont typeface="Wingdings" pitchFamily="2" charset="2"/>
              <a:buChar char="§"/>
            </a:pPr>
            <a:r>
              <a:rPr lang="es-ES" b="0" dirty="0"/>
              <a:t>Dar el discurso de bienvenida y de despedida con indicaciones para uso de sala 3D, observatorio y cuenta cuentos.</a:t>
            </a:r>
          </a:p>
          <a:p>
            <a:pPr marL="180975" indent="-180975" algn="just" eaLnBrk="0" hangingPunct="0">
              <a:buFont typeface="Wingdings" pitchFamily="2" charset="2"/>
              <a:buChar char="§"/>
            </a:pPr>
            <a:endParaRPr lang="es-ES" b="0" dirty="0"/>
          </a:p>
          <a:p>
            <a:pPr marL="180975" indent="-180975" algn="just" eaLnBrk="0" hangingPunct="0">
              <a:buFont typeface="Wingdings" pitchFamily="2" charset="2"/>
              <a:buChar char="§"/>
            </a:pPr>
            <a:r>
              <a:rPr lang="es-ES" b="0" dirty="0"/>
              <a:t> </a:t>
            </a:r>
            <a:r>
              <a:rPr lang="es-MX" b="0" dirty="0"/>
              <a:t>Planear, coordinar y ejecutar  las actividades de formación continua de los </a:t>
            </a:r>
            <a:r>
              <a:rPr lang="es-MX" b="0" dirty="0" err="1"/>
              <a:t>Huachis</a:t>
            </a:r>
            <a:r>
              <a:rPr lang="es-MX" b="0" dirty="0"/>
              <a:t> que se realiza cada semana, a excepción de los periodos vacacionales o días feriados.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Diseñar periódicamente una propuesta pedagógica por medio de paquetes educativos dirigidos a grupos escolares con el fin de establecer una alternativa educativa a través de las diferentes salas con las que cuenta el Museo, basándose en los programas vigentes de la SEP.</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Llevar a cabo los paquetes educativos, supervisando que estos se cumplan en tiempo y forma acorde con las especificaciones establecidas. </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Desarrollar para los grupos escolares, recorridos y/o talleres especiales para ofrecer una alternativa de visita que vaya acorde con el programa escolar. </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Mostrar a los profesores el contenido temático del </a:t>
            </a:r>
            <a:r>
              <a:rPr lang="es-MX" b="0" dirty="0" smtClean="0"/>
              <a:t>Museo </a:t>
            </a:r>
            <a:r>
              <a:rPr lang="es-MX" b="0" dirty="0"/>
              <a:t>previo a su visita, ofreciendo una alternativa educativa que amplíe los temas y contenidos de sus planes de trabajo. </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endParaRPr lang="es-MX" b="0" dirty="0"/>
          </a:p>
        </p:txBody>
      </p:sp>
      <p:sp>
        <p:nvSpPr>
          <p:cNvPr id="41989" name="Rectangle 4"/>
          <p:cNvSpPr>
            <a:spLocks noChangeArrowheads="1"/>
          </p:cNvSpPr>
          <p:nvPr/>
        </p:nvSpPr>
        <p:spPr bwMode="auto">
          <a:xfrm>
            <a:off x="1585913" y="81994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41990" name="11 Rectángulo"/>
          <p:cNvSpPr>
            <a:spLocks noChangeArrowheads="1"/>
          </p:cNvSpPr>
          <p:nvPr/>
        </p:nvSpPr>
        <p:spPr bwMode="auto">
          <a:xfrm>
            <a:off x="3175000" y="8199438"/>
            <a:ext cx="1912938"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41991" name="12 Rectángulo"/>
          <p:cNvSpPr>
            <a:spLocks noChangeArrowheads="1"/>
          </p:cNvSpPr>
          <p:nvPr/>
        </p:nvSpPr>
        <p:spPr bwMode="auto">
          <a:xfrm>
            <a:off x="3001963" y="8439150"/>
            <a:ext cx="1984375" cy="277813"/>
          </a:xfrm>
          <a:prstGeom prst="rect">
            <a:avLst/>
          </a:prstGeom>
          <a:noFill/>
          <a:ln w="9525">
            <a:noFill/>
            <a:miter lim="800000"/>
            <a:headEnd/>
            <a:tailEnd/>
          </a:ln>
        </p:spPr>
        <p:txBody>
          <a:bodyPr wrap="none">
            <a:spAutoFit/>
          </a:bodyPr>
          <a:lstStyle/>
          <a:p>
            <a:pPr algn="ctr"/>
            <a:r>
              <a:rPr lang="es-MX" b="0"/>
              <a:t>Diana Elisa Estrada Harris</a:t>
            </a:r>
          </a:p>
        </p:txBody>
      </p:sp>
      <p:sp>
        <p:nvSpPr>
          <p:cNvPr id="41992" name="Line 6"/>
          <p:cNvSpPr>
            <a:spLocks noChangeShapeType="1"/>
          </p:cNvSpPr>
          <p:nvPr/>
        </p:nvSpPr>
        <p:spPr bwMode="auto">
          <a:xfrm>
            <a:off x="1585913" y="8439150"/>
            <a:ext cx="5153025" cy="4763"/>
          </a:xfrm>
          <a:prstGeom prst="line">
            <a:avLst/>
          </a:prstGeom>
          <a:noFill/>
          <a:ln w="9525">
            <a:solidFill>
              <a:schemeClr val="tx1"/>
            </a:solidFill>
            <a:miter lim="800000"/>
            <a:headEnd/>
            <a:tailEnd/>
          </a:ln>
        </p:spPr>
        <p:txBody>
          <a:bodyPr wrap="none"/>
          <a:lstStyle/>
          <a:p>
            <a:endParaRPr lang="es-MX"/>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a:t>
            </a:r>
          </a:p>
        </p:txBody>
      </p:sp>
      <p:sp>
        <p:nvSpPr>
          <p:cNvPr id="4301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7412" name="Text Box 11"/>
          <p:cNvSpPr txBox="1">
            <a:spLocks noChangeArrowheads="1"/>
          </p:cNvSpPr>
          <p:nvPr/>
        </p:nvSpPr>
        <p:spPr bwMode="auto">
          <a:xfrm>
            <a:off x="1557338" y="1258888"/>
            <a:ext cx="5181600" cy="6977062"/>
          </a:xfrm>
          <a:prstGeom prst="rect">
            <a:avLst/>
          </a:prstGeom>
          <a:noFill/>
          <a:ln w="9525">
            <a:noFill/>
            <a:miter lim="800000"/>
            <a:headEnd/>
            <a:tailEnd/>
          </a:ln>
        </p:spPr>
        <p:txBody>
          <a:bodyPr>
            <a:spAutoFit/>
          </a:bodyPr>
          <a:lstStyle/>
          <a:p>
            <a:pPr marL="180975" indent="-180975" algn="ctr" eaLnBrk="0" hangingPunct="0">
              <a:defRPr/>
            </a:pPr>
            <a:r>
              <a:rPr lang="es-MX" i="1" dirty="0"/>
              <a:t>UNIDAD DE CAPACITACIÓN DE HUACHIS</a:t>
            </a:r>
          </a:p>
          <a:p>
            <a:pPr marL="180975" indent="-180975" algn="ctr" eaLnBrk="0" hangingPunct="0">
              <a:defRPr/>
            </a:pPr>
            <a:r>
              <a:rPr lang="es-MX" i="1" dirty="0"/>
              <a:t>(CONTINÚA)</a:t>
            </a:r>
          </a:p>
          <a:p>
            <a:pPr marL="180975" indent="-180975" algn="ctr" eaLnBrk="0" hangingPunct="0">
              <a:defRPr/>
            </a:pPr>
            <a:endParaRPr lang="en-US" i="1" dirty="0"/>
          </a:p>
          <a:p>
            <a:pPr marL="180975" indent="-180975" eaLnBrk="0" hangingPunct="0">
              <a:defRPr/>
            </a:pPr>
            <a:r>
              <a:rPr lang="en-US" i="1" dirty="0"/>
              <a:t>FUNCIONES:</a:t>
            </a:r>
          </a:p>
          <a:p>
            <a:pPr marL="180975" indent="-180975" eaLnBrk="0" hangingPunct="0">
              <a:defRPr/>
            </a:pPr>
            <a:endParaRPr lang="en-US" sz="1000" i="1" dirty="0">
              <a:solidFill>
                <a:schemeClr val="accent2"/>
              </a:solidFill>
            </a:endParaRPr>
          </a:p>
          <a:p>
            <a:pPr marL="180975" indent="-180975" algn="just" eaLnBrk="0" hangingPunct="0">
              <a:buFont typeface="Wingdings" pitchFamily="2" charset="2"/>
              <a:buChar char="§"/>
              <a:defRPr/>
            </a:pPr>
            <a:endParaRPr lang="es-MX" b="0" dirty="0"/>
          </a:p>
          <a:p>
            <a:pPr>
              <a:defRPr/>
            </a:pPr>
            <a:r>
              <a:rPr lang="es-MX" b="0" dirty="0"/>
              <a:t> </a:t>
            </a:r>
          </a:p>
          <a:p>
            <a:pPr marL="180975" indent="-180975" algn="just" eaLnBrk="0" hangingPunct="0">
              <a:lnSpc>
                <a:spcPct val="95000"/>
              </a:lnSpc>
              <a:buFont typeface="Wingdings" pitchFamily="2" charset="2"/>
              <a:buChar char="§"/>
              <a:defRPr/>
            </a:pPr>
            <a:r>
              <a:rPr lang="es-MX" b="0" dirty="0"/>
              <a:t> Realizar las propuestas educativas que incluyen el plan de actividades a realizar en campamentos educativos de verano y de invierno cuando este sea solicitado. </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Coordinar las actividades educativas y recreativas durante los campamentos educativos.</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Diseñar, coordinar y ejecutar mensualmente propuestas educativas relacionadas con el programa escolar de la SEP, para escolares que suspenden clases los últimos viernes del mes por motivo de las juntas de consejo técnico que se llevan a cabo en las escuelas (Un día en el Laberinto). </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Diseñar y coordinar mensualmente los talleres del programa “La ciencia en tus manos” que se ejecutan los fines de semana y tienen diferentes temas de interés para los visitantes. </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Diseñar, coordinar y ejecutar diferentes actividades recreativas-educativas que se llevan a cabo durante actividades especiales del Museo o visitas empresariales, como son talleres, </a:t>
            </a:r>
            <a:r>
              <a:rPr lang="es-MX" b="0" dirty="0" err="1"/>
              <a:t>rallys</a:t>
            </a:r>
            <a:r>
              <a:rPr lang="es-MX" b="0" dirty="0"/>
              <a:t>, dinámicas, etc. </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Registrar diariamente las diferentes actividades que se llevan a cabo en el módulo de programación de la Secretaría de Cultura. </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Realizar periódicamente reportes de capacitación inicial y continua, con la finalidad de reforzar la actividad con los guías. </a:t>
            </a:r>
          </a:p>
          <a:p>
            <a:pPr>
              <a:defRPr/>
            </a:pPr>
            <a:r>
              <a:rPr lang="es-MX" b="0" dirty="0"/>
              <a:t> </a:t>
            </a:r>
          </a:p>
          <a:p>
            <a:pPr marL="180975" indent="-180975" algn="just" eaLnBrk="0" hangingPunct="0">
              <a:lnSpc>
                <a:spcPct val="95000"/>
              </a:lnSpc>
              <a:buFont typeface="Wingdings" pitchFamily="2" charset="2"/>
              <a:buChar char="§"/>
              <a:defRPr/>
            </a:pPr>
            <a:r>
              <a:rPr lang="es-MX" b="0" dirty="0"/>
              <a:t>Estas funciones son enunciativas, más no limitativas.</a:t>
            </a:r>
          </a:p>
          <a:p>
            <a:pPr marL="180975" indent="-180975" algn="just" eaLnBrk="0" hangingPunct="0">
              <a:lnSpc>
                <a:spcPct val="95000"/>
              </a:lnSpc>
              <a:defRPr/>
            </a:pPr>
            <a:endParaRPr lang="es-MX" b="0" dirty="0"/>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endParaRPr lang="es-MX" b="0" dirty="0"/>
          </a:p>
        </p:txBody>
      </p:sp>
      <p:sp>
        <p:nvSpPr>
          <p:cNvPr id="43013"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43014"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Diana Elisa Estrada Harris</a:t>
            </a:r>
          </a:p>
        </p:txBody>
      </p:sp>
      <p:sp>
        <p:nvSpPr>
          <p:cNvPr id="43015" name="Text Box 7"/>
          <p:cNvSpPr txBox="1">
            <a:spLocks noChangeArrowheads="1"/>
          </p:cNvSpPr>
          <p:nvPr/>
        </p:nvSpPr>
        <p:spPr bwMode="auto">
          <a:xfrm>
            <a:off x="3381375" y="8382000"/>
            <a:ext cx="1912938"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43016"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a:t>
            </a:r>
          </a:p>
        </p:txBody>
      </p:sp>
      <p:sp>
        <p:nvSpPr>
          <p:cNvPr id="4403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44036" name="Text Box 11"/>
          <p:cNvSpPr txBox="1">
            <a:spLocks noChangeArrowheads="1"/>
          </p:cNvSpPr>
          <p:nvPr/>
        </p:nvSpPr>
        <p:spPr bwMode="auto">
          <a:xfrm>
            <a:off x="1557338" y="1258888"/>
            <a:ext cx="5181600" cy="6700837"/>
          </a:xfrm>
          <a:prstGeom prst="rect">
            <a:avLst/>
          </a:prstGeom>
          <a:noFill/>
          <a:ln w="9525">
            <a:noFill/>
            <a:miter lim="800000"/>
            <a:headEnd/>
            <a:tailEnd/>
          </a:ln>
        </p:spPr>
        <p:txBody>
          <a:bodyPr>
            <a:spAutoFit/>
          </a:bodyPr>
          <a:lstStyle/>
          <a:p>
            <a:pPr marL="180975" indent="-180975" algn="ctr" eaLnBrk="0" hangingPunct="0"/>
            <a:r>
              <a:rPr lang="es-MX" i="1"/>
              <a:t>UNIDAD DE MEDIACIÓN</a:t>
            </a:r>
          </a:p>
          <a:p>
            <a:pPr marL="180975" indent="-180975" algn="ctr" eaLnBrk="0" hangingPunct="0"/>
            <a:endParaRPr lang="en-US" i="1"/>
          </a:p>
          <a:p>
            <a:pPr marL="180975" indent="-180975" eaLnBrk="0" hangingPunct="0"/>
            <a:r>
              <a:rPr lang="en-US" i="1"/>
              <a:t>OBJETIVO:</a:t>
            </a:r>
            <a:endParaRPr lang="en-US" b="0">
              <a:solidFill>
                <a:schemeClr val="accent2"/>
              </a:solidFill>
            </a:endParaRPr>
          </a:p>
          <a:p>
            <a:pPr marL="180975" indent="-180975" eaLnBrk="0" hangingPunct="0"/>
            <a:endParaRPr lang="es-ES_tradnl" b="0">
              <a:solidFill>
                <a:schemeClr val="accent2"/>
              </a:solidFill>
            </a:endParaRPr>
          </a:p>
          <a:p>
            <a:pPr marL="180975" indent="-180975" algn="just" eaLnBrk="0" hangingPunct="0"/>
            <a:r>
              <a:rPr lang="es-MX" b="0"/>
              <a:t>    Realizar las actividades administrativas y operativas relacionadas con el reclutamiento,  control y desempeño de Huachis.</a:t>
            </a:r>
          </a:p>
          <a:p>
            <a:pPr marL="180975" indent="-180975" eaLnBrk="0" hangingPunct="0"/>
            <a:endParaRPr lang="en-US" i="1"/>
          </a:p>
          <a:p>
            <a:pPr marL="180975" indent="-180975" eaLnBrk="0" hangingPunct="0"/>
            <a:endParaRPr lang="en-US" i="1"/>
          </a:p>
          <a:p>
            <a:pPr marL="180975" indent="-180975" eaLnBrk="0" hangingPunct="0"/>
            <a:endParaRPr lang="en-US" i="1"/>
          </a:p>
          <a:p>
            <a:pPr marL="180975" indent="-180975" eaLnBrk="0" hangingPunct="0"/>
            <a:r>
              <a:rPr lang="en-US" i="1"/>
              <a:t>FUNCIONES:</a:t>
            </a:r>
          </a:p>
          <a:p>
            <a:pPr marL="180975" indent="-180975" eaLnBrk="0" hangingPunct="0"/>
            <a:endParaRPr lang="en-US" sz="1000" i="1">
              <a:solidFill>
                <a:schemeClr val="accent2"/>
              </a:solidFill>
            </a:endParaRPr>
          </a:p>
          <a:p>
            <a:pPr marL="180975" indent="-180975" algn="just" eaLnBrk="0" hangingPunct="0">
              <a:buFont typeface="Wingdings" pitchFamily="2" charset="2"/>
              <a:buChar char="§"/>
            </a:pPr>
            <a:r>
              <a:rPr lang="es-MX" b="0"/>
              <a:t>Supervisar, coordinar y verificar que supervisión de huachis  y mediadores cumplan con su respectivo reglamento.</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Analizar, implementar y supervisar los programas de capacitación inicial realizado cada seis meses; y continua, cada semana, que reciben los mediadores.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Dar Seguimiento y apoyo al reclutamiento y selección de Huachis.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Autorizar y dar seguimiento  a los convenios con Institutos y Universidades para la realización de prácticas profesionales y servicio social de sus alumnos. </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Supervisar, organizar y moniterar las funciones de los supervisiónes y el personal de mediación, para garantizar que cumplan con sus responsabilidades.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Vigilar que los Huachis mantengan un buen desempeño, cuidar que tengan una actitud cordial y respetuosa y operen de acuerdo a los lineamientos que el reglamento establece.</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Controlar las altas y bajas de Huachis.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p:txBody>
      </p:sp>
      <p:grpSp>
        <p:nvGrpSpPr>
          <p:cNvPr id="44037" name="Group 13"/>
          <p:cNvGrpSpPr>
            <a:grpSpLocks/>
          </p:cNvGrpSpPr>
          <p:nvPr/>
        </p:nvGrpSpPr>
        <p:grpSpPr bwMode="auto">
          <a:xfrm>
            <a:off x="1560513" y="8243888"/>
            <a:ext cx="5153025" cy="841375"/>
            <a:chOff x="983" y="5193"/>
            <a:chExt cx="3246" cy="530"/>
          </a:xfrm>
        </p:grpSpPr>
        <p:sp>
          <p:nvSpPr>
            <p:cNvPr id="44038"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44039"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44040" name="Text Box 7"/>
            <p:cNvSpPr txBox="1">
              <a:spLocks noChangeArrowheads="1"/>
            </p:cNvSpPr>
            <p:nvPr/>
          </p:nvSpPr>
          <p:spPr bwMode="auto">
            <a:xfrm>
              <a:off x="2147" y="5220"/>
              <a:ext cx="1205" cy="151"/>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44041"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Diana Elisa Estrada Harris</a:t>
              </a:r>
            </a:p>
          </p:txBody>
        </p:sp>
      </p:gr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a:t>
            </a:r>
          </a:p>
        </p:txBody>
      </p:sp>
      <p:sp>
        <p:nvSpPr>
          <p:cNvPr id="4505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45060" name="Text Box 11"/>
          <p:cNvSpPr txBox="1">
            <a:spLocks noChangeArrowheads="1"/>
          </p:cNvSpPr>
          <p:nvPr/>
        </p:nvSpPr>
        <p:spPr bwMode="auto">
          <a:xfrm>
            <a:off x="1557338" y="1258888"/>
            <a:ext cx="5181600" cy="5438775"/>
          </a:xfrm>
          <a:prstGeom prst="rect">
            <a:avLst/>
          </a:prstGeom>
          <a:noFill/>
          <a:ln w="9525">
            <a:noFill/>
            <a:miter lim="800000"/>
            <a:headEnd/>
            <a:tailEnd/>
          </a:ln>
        </p:spPr>
        <p:txBody>
          <a:bodyPr>
            <a:spAutoFit/>
          </a:bodyPr>
          <a:lstStyle/>
          <a:p>
            <a:pPr marL="180975" indent="-180975" algn="ctr" eaLnBrk="0" hangingPunct="0"/>
            <a:r>
              <a:rPr lang="es-MX" i="1"/>
              <a:t>UNIDAD DE MEDIACIÓN</a:t>
            </a:r>
          </a:p>
          <a:p>
            <a:pPr marL="180975" indent="-180975" algn="ctr" eaLnBrk="0" hangingPunct="0"/>
            <a:r>
              <a:rPr lang="es-MX" i="1"/>
              <a:t>(CONTINUACIÓN)</a:t>
            </a:r>
          </a:p>
          <a:p>
            <a:pPr marL="180975" indent="-180975" algn="ctr" eaLnBrk="0" hangingPunct="0"/>
            <a:endParaRPr lang="en-US" i="1"/>
          </a:p>
          <a:p>
            <a:pPr marL="180975" indent="-180975" algn="just" eaLnBrk="0" hangingPunct="0"/>
            <a:endParaRPr lang="es-MX" b="0"/>
          </a:p>
          <a:p>
            <a:pPr marL="180975" indent="-180975" algn="just" eaLnBrk="0" hangingPunct="0">
              <a:buFont typeface="Wingdings" pitchFamily="2" charset="2"/>
              <a:buChar char="§"/>
            </a:pPr>
            <a:r>
              <a:rPr lang="es-MX" b="0"/>
              <a:t> Programar visitas periódicas de evaluación en salas para observar el trabajo de los Huachis y conocer sus necesidades e inconformidades.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Identificar y evaluar los daños a las exhibiciones y el mobiliario de las salas de museo. </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Apoyar en la logística de los eventos especiales, como Noches Astronómicas o visitas empresariales, mediante la supervisión y organización en el montaje talleres, disponibilidad de materiales, suficiencia de personal y el mobiliario requerido.</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Verificar disponibilidad de material en almacén.</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Elaborar estrategias de mejora continua para fomentar actitudes positivas y el desempeño general del personal de supervisión y mediación.</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Colaborar para mantener organizado y actualizado el sistema de archivo del Museo.</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Estas funciones son enunciativas, más no limitativas.</a:t>
            </a:r>
          </a:p>
          <a:p>
            <a:pPr marL="180975" indent="-180975" algn="just" eaLnBrk="0" hangingPunct="0">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p:txBody>
      </p:sp>
      <p:grpSp>
        <p:nvGrpSpPr>
          <p:cNvPr id="45061" name="Group 13"/>
          <p:cNvGrpSpPr>
            <a:grpSpLocks/>
          </p:cNvGrpSpPr>
          <p:nvPr/>
        </p:nvGrpSpPr>
        <p:grpSpPr bwMode="auto">
          <a:xfrm>
            <a:off x="1560513" y="8243888"/>
            <a:ext cx="5153025" cy="841375"/>
            <a:chOff x="983" y="5193"/>
            <a:chExt cx="3246" cy="530"/>
          </a:xfrm>
        </p:grpSpPr>
        <p:sp>
          <p:nvSpPr>
            <p:cNvPr id="45062"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45063"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45064" name="Text Box 7"/>
            <p:cNvSpPr txBox="1">
              <a:spLocks noChangeArrowheads="1"/>
            </p:cNvSpPr>
            <p:nvPr/>
          </p:nvSpPr>
          <p:spPr bwMode="auto">
            <a:xfrm>
              <a:off x="2147" y="5220"/>
              <a:ext cx="1205" cy="151"/>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45065"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Diana Elisa Estrada Harris</a:t>
              </a:r>
            </a:p>
          </p:txBody>
        </p:sp>
      </p:gr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a:t>
            </a:r>
          </a:p>
        </p:txBody>
      </p:sp>
      <p:sp>
        <p:nvSpPr>
          <p:cNvPr id="4608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46084" name="Text Box 11"/>
          <p:cNvSpPr txBox="1">
            <a:spLocks noChangeArrowheads="1"/>
          </p:cNvSpPr>
          <p:nvPr/>
        </p:nvSpPr>
        <p:spPr bwMode="auto">
          <a:xfrm>
            <a:off x="1557338" y="1258888"/>
            <a:ext cx="5181600" cy="7429500"/>
          </a:xfrm>
          <a:prstGeom prst="rect">
            <a:avLst/>
          </a:prstGeom>
          <a:noFill/>
          <a:ln w="9525">
            <a:noFill/>
            <a:miter lim="800000"/>
            <a:headEnd/>
            <a:tailEnd/>
          </a:ln>
        </p:spPr>
        <p:txBody>
          <a:bodyPr>
            <a:spAutoFit/>
          </a:bodyPr>
          <a:lstStyle/>
          <a:p>
            <a:pPr marL="180975" indent="-180975" algn="ctr" eaLnBrk="0" hangingPunct="0"/>
            <a:r>
              <a:rPr lang="es-MX" i="1"/>
              <a:t>SUPERVISIÓN DE MEDIACIÓN</a:t>
            </a:r>
          </a:p>
          <a:p>
            <a:pPr marL="180975" indent="-180975" algn="ctr" eaLnBrk="0" hangingPunct="0"/>
            <a:endParaRPr lang="en-US" i="1"/>
          </a:p>
          <a:p>
            <a:pPr marL="180975" indent="-180975" eaLnBrk="0" hangingPunct="0"/>
            <a:r>
              <a:rPr lang="en-US" i="1"/>
              <a:t>OBJETIVO:</a:t>
            </a:r>
            <a:endParaRPr lang="en-US" b="0">
              <a:solidFill>
                <a:schemeClr val="accent2"/>
              </a:solidFill>
            </a:endParaRPr>
          </a:p>
          <a:p>
            <a:pPr marL="180975" indent="-180975" eaLnBrk="0" hangingPunct="0"/>
            <a:endParaRPr lang="es-ES_tradnl" b="0">
              <a:solidFill>
                <a:schemeClr val="accent2"/>
              </a:solidFill>
            </a:endParaRPr>
          </a:p>
          <a:p>
            <a:pPr marL="180975" indent="-180975" algn="just" eaLnBrk="0" hangingPunct="0"/>
            <a:r>
              <a:rPr lang="es-MX" b="0"/>
              <a:t>    Realizar las actividades administrativas relacionadas con el reclutamiento y control de asistencia de los Huachis.</a:t>
            </a:r>
          </a:p>
          <a:p>
            <a:pPr marL="180975" indent="-180975" eaLnBrk="0" hangingPunct="0"/>
            <a:endParaRPr lang="en-US" i="1"/>
          </a:p>
          <a:p>
            <a:pPr marL="180975" indent="-180975" eaLnBrk="0" hangingPunct="0"/>
            <a:endParaRPr lang="en-US" i="1"/>
          </a:p>
          <a:p>
            <a:pPr marL="180975" indent="-180975" eaLnBrk="0" hangingPunct="0"/>
            <a:endParaRPr lang="en-US" i="1"/>
          </a:p>
          <a:p>
            <a:pPr marL="180975" indent="-180975" eaLnBrk="0" hangingPunct="0"/>
            <a:r>
              <a:rPr lang="en-US" i="1"/>
              <a:t>FUNCIONES:</a:t>
            </a:r>
          </a:p>
          <a:p>
            <a:pPr marL="180975" indent="-180975" eaLnBrk="0" hangingPunct="0"/>
            <a:endParaRPr lang="en-US" sz="1000" i="1">
              <a:solidFill>
                <a:schemeClr val="accent2"/>
              </a:solidFill>
            </a:endParaRPr>
          </a:p>
          <a:p>
            <a:pPr marL="180975" indent="-180975" algn="just" eaLnBrk="0" hangingPunct="0">
              <a:buFont typeface="Wingdings" pitchFamily="2" charset="2"/>
              <a:buChar char="§"/>
            </a:pPr>
            <a:r>
              <a:rPr lang="es-MX" b="0"/>
              <a:t>Administrar y controlar la documentación relativa al trabajo diario del personal de mediación, como justificantes, suplencias, reportes de anomalías o permisos. Además de la expedición de cartas de liberación y presentación del servicio social.</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Supervisar y verificar, en conjunto con supervisión de Administración y Logística, la nómina del personal de mediación, considerando el control de horas, el número de suplencias y de retardos.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Elaborar el calendario de actividades para el reclutamiento de nuevos huachis en el museo a través de la realización de su servicio social, voluntariado o prácticas profesionales.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Visitar universidades con apoyo la Unidad de Mediación para invitar a encargados de servicio social de las instituciones.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Realizar una serie de entrevistas con los interesados en formar parte del equipo de huachis, donde se registra sus perfil, habilidades y aptitudes.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Registrar y controlar la documentación de huachis.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p:txBody>
      </p:sp>
      <p:grpSp>
        <p:nvGrpSpPr>
          <p:cNvPr id="46085" name="Group 13"/>
          <p:cNvGrpSpPr>
            <a:grpSpLocks/>
          </p:cNvGrpSpPr>
          <p:nvPr/>
        </p:nvGrpSpPr>
        <p:grpSpPr bwMode="auto">
          <a:xfrm>
            <a:off x="1560513" y="8243888"/>
            <a:ext cx="5153025" cy="841375"/>
            <a:chOff x="983" y="5193"/>
            <a:chExt cx="3246" cy="530"/>
          </a:xfrm>
        </p:grpSpPr>
        <p:sp>
          <p:nvSpPr>
            <p:cNvPr id="46086"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46087"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46088" name="Text Box 7"/>
            <p:cNvSpPr txBox="1">
              <a:spLocks noChangeArrowheads="1"/>
            </p:cNvSpPr>
            <p:nvPr/>
          </p:nvSpPr>
          <p:spPr bwMode="auto">
            <a:xfrm>
              <a:off x="2135" y="5220"/>
              <a:ext cx="1205" cy="151"/>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46089"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Diana Elisa Estrada Harris</a:t>
              </a:r>
            </a:p>
          </p:txBody>
        </p:sp>
      </p:gr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a:t>
            </a:r>
          </a:p>
        </p:txBody>
      </p:sp>
      <p:sp>
        <p:nvSpPr>
          <p:cNvPr id="4710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47108" name="Text Box 11"/>
          <p:cNvSpPr txBox="1">
            <a:spLocks noChangeArrowheads="1"/>
          </p:cNvSpPr>
          <p:nvPr/>
        </p:nvSpPr>
        <p:spPr bwMode="auto">
          <a:xfrm>
            <a:off x="1557338" y="1258888"/>
            <a:ext cx="5181600" cy="7059612"/>
          </a:xfrm>
          <a:prstGeom prst="rect">
            <a:avLst/>
          </a:prstGeom>
          <a:noFill/>
          <a:ln w="9525">
            <a:noFill/>
            <a:miter lim="800000"/>
            <a:headEnd/>
            <a:tailEnd/>
          </a:ln>
        </p:spPr>
        <p:txBody>
          <a:bodyPr>
            <a:spAutoFit/>
          </a:bodyPr>
          <a:lstStyle/>
          <a:p>
            <a:pPr marL="180975" indent="-180975" algn="ctr" eaLnBrk="0" hangingPunct="0"/>
            <a:r>
              <a:rPr lang="es-MX" i="1" dirty="0" smtClean="0"/>
              <a:t>SUPERVISIÓN DE </a:t>
            </a:r>
            <a:r>
              <a:rPr lang="es-MX" i="1" dirty="0"/>
              <a:t>MEDIACIÓN</a:t>
            </a:r>
          </a:p>
          <a:p>
            <a:pPr marL="180975" indent="-180975" algn="ctr" eaLnBrk="0" hangingPunct="0"/>
            <a:r>
              <a:rPr lang="es-MX" i="1" dirty="0"/>
              <a:t>(CONTINUACIÓN)</a:t>
            </a:r>
          </a:p>
          <a:p>
            <a:pPr marL="180975" indent="-180975" algn="ctr" eaLnBrk="0" hangingPunct="0"/>
            <a:endParaRPr lang="es-MX" i="1" dirty="0"/>
          </a:p>
          <a:p>
            <a:pPr marL="180975" indent="-180975" eaLnBrk="0" hangingPunct="0"/>
            <a:endParaRPr lang="en-US" i="1" dirty="0"/>
          </a:p>
          <a:p>
            <a:pPr marL="180975" indent="-180975" eaLnBrk="0" hangingPunct="0"/>
            <a:endParaRPr lang="en-US" i="1" dirty="0"/>
          </a:p>
          <a:p>
            <a:pPr marL="180975" indent="-180975" eaLnBrk="0" hangingPunct="0"/>
            <a:endParaRPr lang="en-US" i="1" dirty="0"/>
          </a:p>
          <a:p>
            <a:pPr marL="180975" indent="-180975" eaLnBrk="0" hangingPunct="0"/>
            <a:r>
              <a:rPr lang="en-US" i="1" dirty="0" err="1"/>
              <a:t>FUNCIONES</a:t>
            </a:r>
            <a:r>
              <a:rPr lang="en-US" i="1" dirty="0"/>
              <a:t>:</a:t>
            </a:r>
          </a:p>
          <a:p>
            <a:pPr marL="180975" indent="-180975" eaLnBrk="0" hangingPunct="0"/>
            <a:endParaRPr lang="en-US" sz="1000" i="1" dirty="0">
              <a:solidFill>
                <a:schemeClr val="accent2"/>
              </a:solidFill>
            </a:endParaRP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Realizar una serie de entrevistas con los interesados en formar parte del equipo de </a:t>
            </a:r>
            <a:r>
              <a:rPr lang="es-MX" b="0" dirty="0" err="1"/>
              <a:t>huachis</a:t>
            </a:r>
            <a:r>
              <a:rPr lang="es-MX" b="0" dirty="0"/>
              <a:t>, donde se registra sus perfil, habilidades y aptitudes.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Registrar y controlar la documentación de </a:t>
            </a:r>
            <a:r>
              <a:rPr lang="es-MX" b="0" dirty="0" err="1"/>
              <a:t>huachis</a:t>
            </a:r>
            <a:r>
              <a:rPr lang="es-MX" b="0" dirty="0"/>
              <a:t>.</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Diseñar y entregar solicitudes a los mediadores de nuevo ingreso.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Realizar convenios con Universidades e Instituciones educativas para establecer programas de servicio, voluntariado y prácticas profesionales.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Realizar el registro de asistencia de los mediadores para el otorgamiento de la beca.</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Apoyar en las actividades de supervisión de </a:t>
            </a:r>
            <a:r>
              <a:rPr lang="es-MX" b="0" dirty="0" err="1"/>
              <a:t>huachis</a:t>
            </a:r>
            <a:endParaRPr lang="es-MX" b="0" dirty="0"/>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Colaborar para mantener organizado y actualizado el sistema de archivo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Estas funciones son enunciativas más no limitativas.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endParaRPr lang="es-MX" b="0" dirty="0"/>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endParaRPr lang="es-MX" b="0" dirty="0"/>
          </a:p>
        </p:txBody>
      </p:sp>
      <p:grpSp>
        <p:nvGrpSpPr>
          <p:cNvPr id="47109" name="Group 13"/>
          <p:cNvGrpSpPr>
            <a:grpSpLocks/>
          </p:cNvGrpSpPr>
          <p:nvPr/>
        </p:nvGrpSpPr>
        <p:grpSpPr bwMode="auto">
          <a:xfrm>
            <a:off x="1560513" y="8243888"/>
            <a:ext cx="5153025" cy="841375"/>
            <a:chOff x="983" y="5193"/>
            <a:chExt cx="3246" cy="530"/>
          </a:xfrm>
        </p:grpSpPr>
        <p:sp>
          <p:nvSpPr>
            <p:cNvPr id="47110" name="Rectangle 4"/>
            <p:cNvSpPr>
              <a:spLocks noChangeArrowheads="1"/>
            </p:cNvSpPr>
            <p:nvPr/>
          </p:nvSpPr>
          <p:spPr bwMode="auto">
            <a:xfrm>
              <a:off x="983" y="5193"/>
              <a:ext cx="3246" cy="530"/>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47111" name="Line 6"/>
            <p:cNvSpPr>
              <a:spLocks noChangeShapeType="1"/>
            </p:cNvSpPr>
            <p:nvPr/>
          </p:nvSpPr>
          <p:spPr bwMode="auto">
            <a:xfrm>
              <a:off x="983" y="5431"/>
              <a:ext cx="3246" cy="3"/>
            </a:xfrm>
            <a:prstGeom prst="line">
              <a:avLst/>
            </a:prstGeom>
            <a:noFill/>
            <a:ln w="9525">
              <a:solidFill>
                <a:schemeClr val="tx1"/>
              </a:solidFill>
              <a:miter lim="800000"/>
              <a:headEnd/>
              <a:tailEnd/>
            </a:ln>
          </p:spPr>
          <p:txBody>
            <a:bodyPr wrap="none"/>
            <a:lstStyle/>
            <a:p>
              <a:endParaRPr lang="es-MX"/>
            </a:p>
          </p:txBody>
        </p:sp>
        <p:sp>
          <p:nvSpPr>
            <p:cNvPr id="47112" name="Text Box 7"/>
            <p:cNvSpPr txBox="1">
              <a:spLocks noChangeArrowheads="1"/>
            </p:cNvSpPr>
            <p:nvPr/>
          </p:nvSpPr>
          <p:spPr bwMode="auto">
            <a:xfrm>
              <a:off x="2135" y="5220"/>
              <a:ext cx="1205" cy="151"/>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47113" name="Text Box 9"/>
            <p:cNvSpPr txBox="1">
              <a:spLocks noChangeArrowheads="1"/>
            </p:cNvSpPr>
            <p:nvPr/>
          </p:nvSpPr>
          <p:spPr bwMode="auto">
            <a:xfrm>
              <a:off x="1858" y="5508"/>
              <a:ext cx="1712" cy="173"/>
            </a:xfrm>
            <a:prstGeom prst="rect">
              <a:avLst/>
            </a:prstGeom>
            <a:noFill/>
            <a:ln w="9525">
              <a:noFill/>
              <a:miter lim="800000"/>
              <a:headEnd/>
              <a:tailEnd/>
            </a:ln>
          </p:spPr>
          <p:txBody>
            <a:bodyPr>
              <a:spAutoFit/>
            </a:bodyPr>
            <a:lstStyle/>
            <a:p>
              <a:pPr algn="ctr" eaLnBrk="0" hangingPunct="0"/>
              <a:r>
                <a:rPr lang="en-US" b="0"/>
                <a:t>Diana Elisa Estrada Harris</a:t>
              </a:r>
            </a:p>
          </p:txBody>
        </p:sp>
      </p:gr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4813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37892" name="Text Box 11"/>
          <p:cNvSpPr txBox="1">
            <a:spLocks noChangeArrowheads="1"/>
          </p:cNvSpPr>
          <p:nvPr/>
        </p:nvSpPr>
        <p:spPr bwMode="auto">
          <a:xfrm>
            <a:off x="1557338" y="1258888"/>
            <a:ext cx="5181600" cy="6897687"/>
          </a:xfrm>
          <a:prstGeom prst="rect">
            <a:avLst/>
          </a:prstGeom>
          <a:noFill/>
          <a:ln w="9525">
            <a:noFill/>
            <a:miter lim="800000"/>
            <a:headEnd/>
            <a:tailEnd/>
          </a:ln>
        </p:spPr>
        <p:txBody>
          <a:bodyPr>
            <a:spAutoFit/>
          </a:bodyPr>
          <a:lstStyle/>
          <a:p>
            <a:pPr marL="180975" indent="-180975" algn="ctr" eaLnBrk="0" hangingPunct="0">
              <a:defRPr/>
            </a:pPr>
            <a:r>
              <a:rPr lang="es-MX" i="1" dirty="0"/>
              <a:t>SUPERVISIÓN DE CONTENIDOS</a:t>
            </a:r>
            <a:endParaRPr lang="es-ES_tradnl" i="1" dirty="0"/>
          </a:p>
          <a:p>
            <a:pPr marL="180975" indent="-180975" algn="ctr" eaLnBrk="0" hangingPunct="0">
              <a:defRPr/>
            </a:pPr>
            <a:endParaRPr lang="en-US" i="1" dirty="0"/>
          </a:p>
          <a:p>
            <a:pPr marL="180975" indent="-180975" eaLnBrk="0" hangingPunct="0">
              <a:defRPr/>
            </a:pPr>
            <a:r>
              <a:rPr lang="en-US" i="1" dirty="0"/>
              <a:t>OBJETIVO:</a:t>
            </a:r>
            <a:endParaRPr lang="en-US" b="0" dirty="0">
              <a:solidFill>
                <a:schemeClr val="accent2"/>
              </a:solidFill>
            </a:endParaRPr>
          </a:p>
          <a:p>
            <a:pPr marL="180975" indent="-180975" eaLnBrk="0" hangingPunct="0">
              <a:defRPr/>
            </a:pPr>
            <a:endParaRPr lang="es-ES_tradnl" b="0" dirty="0">
              <a:solidFill>
                <a:schemeClr val="accent2"/>
              </a:solidFill>
            </a:endParaRPr>
          </a:p>
          <a:p>
            <a:pPr marL="180975" indent="-180975" algn="just" eaLnBrk="0" hangingPunct="0">
              <a:defRPr/>
            </a:pPr>
            <a:r>
              <a:rPr lang="es-ES_tradnl" b="0" dirty="0">
                <a:solidFill>
                  <a:srgbClr val="FFFF00"/>
                </a:solidFill>
              </a:rPr>
              <a:t>    </a:t>
            </a:r>
            <a:r>
              <a:rPr lang="es-MX" b="0" dirty="0"/>
              <a:t>Coordinar el servicio al público en las diferentes áreas que conforman el Museo con la finalidad de asegurar las condiciones para garantizar la realización de la experiencia lúdica, educativa y cultural.</a:t>
            </a:r>
          </a:p>
          <a:p>
            <a:pPr marL="180975" indent="-180975" algn="just" eaLnBrk="0" hangingPunct="0">
              <a:defRPr/>
            </a:pPr>
            <a:endParaRPr lang="en-US" i="1" dirty="0"/>
          </a:p>
          <a:p>
            <a:pPr marL="180975" indent="-180975" algn="just" eaLnBrk="0" hangingPunct="0">
              <a:defRPr/>
            </a:pPr>
            <a:endParaRPr lang="en-US" i="1" dirty="0"/>
          </a:p>
          <a:p>
            <a:pPr marL="180975" indent="-180975" algn="just" eaLnBrk="0" hangingPunct="0">
              <a:defRPr/>
            </a:pPr>
            <a:endParaRPr lang="en-US" i="1" dirty="0"/>
          </a:p>
          <a:p>
            <a:pPr marL="180975" indent="-180975" eaLnBrk="0" hangingPunct="0">
              <a:defRPr/>
            </a:pPr>
            <a:r>
              <a:rPr lang="en-US" i="1" dirty="0"/>
              <a:t>FUNCIONES:</a:t>
            </a:r>
          </a:p>
          <a:p>
            <a:pPr marL="180975" indent="-180975" eaLnBrk="0" hangingPunct="0">
              <a:defRPr/>
            </a:pPr>
            <a:endParaRPr lang="en-US" i="1" dirty="0"/>
          </a:p>
          <a:p>
            <a:pPr marL="180975" indent="-180975" eaLnBrk="0" hangingPunct="0">
              <a:defRPr/>
            </a:pPr>
            <a:endParaRPr lang="en-US" i="1" dirty="0"/>
          </a:p>
          <a:p>
            <a:pPr marL="180975" indent="-180975" algn="just" eaLnBrk="0" hangingPunct="0">
              <a:lnSpc>
                <a:spcPct val="95000"/>
              </a:lnSpc>
              <a:buFont typeface="Wingdings" pitchFamily="2" charset="2"/>
              <a:buChar char="§"/>
              <a:defRPr/>
            </a:pPr>
            <a:r>
              <a:rPr lang="es-MX" b="0" dirty="0"/>
              <a:t> Asistir a la Unidad de Capacitación en las actividades del programa de capacitación inicial. </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Monitorear el desarrollo de las actividades de capacitación inicial de los especialistas y reportarlo a la Subdirección.</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Monitorear y registrar el trabajo de los guías durante la operación CONTINÚA en cuanto a las estrategias pedagógicas y comunicativas empleadas con el público y redactar reportes para enviarlos a la Subdirección.</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Asistir a la Subdirección </a:t>
            </a:r>
            <a:r>
              <a:rPr lang="es-MX" b="0" dirty="0" smtClean="0"/>
              <a:t>de Experiencias Educativas en </a:t>
            </a:r>
            <a:r>
              <a:rPr lang="es-MX" b="0" dirty="0"/>
              <a:t>el desarrollo de talleres y otras actividades.</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Conducir y evaluar el desarrollo de los recorridos especiales, observar la suficiencia en materiales, la disponibilidad de espacios y el montaje de la infraestructura. </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Observar y reportar aspectos de accesibilidad, seguridad y usabilidad en las exhibiciones, talleres y otras propuestas educativas del museo.</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Asesoría informativa a los guías y </a:t>
            </a:r>
            <a:r>
              <a:rPr lang="es-MX" b="0" dirty="0" smtClean="0"/>
              <a:t>supervisiones </a:t>
            </a:r>
            <a:r>
              <a:rPr lang="es-MX" b="0" dirty="0"/>
              <a:t>sobre contenidos específicos de las salas o planteados por los visitantes.</a:t>
            </a:r>
          </a:p>
          <a:p>
            <a:pPr>
              <a:defRPr/>
            </a:pPr>
            <a:r>
              <a:rPr lang="es-MX" dirty="0"/>
              <a:t> </a:t>
            </a:r>
          </a:p>
        </p:txBody>
      </p:sp>
      <p:sp>
        <p:nvSpPr>
          <p:cNvPr id="48133"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48134"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48135" name="Text Box 7"/>
          <p:cNvSpPr txBox="1">
            <a:spLocks noChangeArrowheads="1"/>
          </p:cNvSpPr>
          <p:nvPr/>
        </p:nvSpPr>
        <p:spPr bwMode="auto">
          <a:xfrm>
            <a:off x="3381375" y="8382000"/>
            <a:ext cx="1912938"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48136"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Diana Elisa Estrada Harris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4915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49156" name="Text Box 11"/>
          <p:cNvSpPr txBox="1">
            <a:spLocks noChangeArrowheads="1"/>
          </p:cNvSpPr>
          <p:nvPr/>
        </p:nvSpPr>
        <p:spPr bwMode="auto">
          <a:xfrm>
            <a:off x="1557338" y="1258888"/>
            <a:ext cx="5181600" cy="4551362"/>
          </a:xfrm>
          <a:prstGeom prst="rect">
            <a:avLst/>
          </a:prstGeom>
          <a:noFill/>
          <a:ln w="9525">
            <a:noFill/>
            <a:miter lim="800000"/>
            <a:headEnd/>
            <a:tailEnd/>
          </a:ln>
        </p:spPr>
        <p:txBody>
          <a:bodyPr>
            <a:spAutoFit/>
          </a:bodyPr>
          <a:lstStyle/>
          <a:p>
            <a:pPr marL="180975" indent="-180975" algn="ctr" eaLnBrk="0" hangingPunct="0"/>
            <a:r>
              <a:rPr lang="es-MX" i="1"/>
              <a:t>SUPERVISIÓN DE CONTENIDOS</a:t>
            </a:r>
          </a:p>
          <a:p>
            <a:pPr marL="180975" indent="-180975" algn="ctr" eaLnBrk="0" hangingPunct="0"/>
            <a:r>
              <a:rPr lang="es-MX" i="1"/>
              <a:t>(CONTINÚA)</a:t>
            </a:r>
            <a:endParaRPr lang="es-ES_tradnl" i="1"/>
          </a:p>
          <a:p>
            <a:pPr marL="180975" indent="-180975" algn="ctr" eaLnBrk="0" hangingPunct="0"/>
            <a:endParaRPr lang="en-US" i="1"/>
          </a:p>
          <a:p>
            <a:pPr marL="180975" indent="-180975" algn="just" eaLnBrk="0" hangingPunct="0"/>
            <a:endParaRPr lang="en-US" i="1"/>
          </a:p>
          <a:p>
            <a:pPr marL="180975" indent="-180975" algn="just" eaLnBrk="0" hangingPunct="0"/>
            <a:endParaRPr lang="en-US" i="1"/>
          </a:p>
          <a:p>
            <a:pPr marL="180975" indent="-180975" eaLnBrk="0" hangingPunct="0"/>
            <a:r>
              <a:rPr lang="en-US" i="1"/>
              <a:t>FUNCIONES:</a:t>
            </a:r>
          </a:p>
          <a:p>
            <a:pPr marL="180975" indent="-180975" eaLnBrk="0" hangingPunct="0"/>
            <a:endParaRPr lang="en-US" i="1"/>
          </a:p>
          <a:p>
            <a:pPr marL="180975" indent="-180975" eaLnBrk="0" hangingPunct="0"/>
            <a:endParaRPr lang="en-US" i="1"/>
          </a:p>
          <a:p>
            <a:pPr marL="180975" indent="-180975" algn="just" eaLnBrk="0" hangingPunct="0">
              <a:lnSpc>
                <a:spcPct val="95000"/>
              </a:lnSpc>
              <a:buFont typeface="Wingdings" pitchFamily="2" charset="2"/>
              <a:buChar char="§"/>
            </a:pPr>
            <a:r>
              <a:rPr lang="es-MX" b="0"/>
              <a:t>  Desarrollo directo de las estrategias de reinterpretación de las exhibiciones a través de la observación, registro y propuesta de nuevos discursos.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 Alimentación de la base de datos sobre talleres y exhibiciones del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 Apoyo a Unidad de Mediación, cuando así lo requiera, en la supervisión general del trabajo de los guías del museo.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 Apoyo en la generación de materiales, modelos de trabajo y otras actividades.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Estas funciones son enunciativas, más no limitativas.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p:txBody>
      </p:sp>
      <p:sp>
        <p:nvSpPr>
          <p:cNvPr id="49157"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49158"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49159" name="Text Box 7"/>
          <p:cNvSpPr txBox="1">
            <a:spLocks noChangeArrowheads="1"/>
          </p:cNvSpPr>
          <p:nvPr/>
        </p:nvSpPr>
        <p:spPr bwMode="auto">
          <a:xfrm>
            <a:off x="3381375" y="8382000"/>
            <a:ext cx="1912938"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49160"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Diana Elisa Estrada Harris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5017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50180" name="Text Box 11"/>
          <p:cNvSpPr txBox="1">
            <a:spLocks noChangeArrowheads="1"/>
          </p:cNvSpPr>
          <p:nvPr/>
        </p:nvSpPr>
        <p:spPr bwMode="auto">
          <a:xfrm>
            <a:off x="1560513" y="1258888"/>
            <a:ext cx="5181600" cy="7035800"/>
          </a:xfrm>
          <a:prstGeom prst="rect">
            <a:avLst/>
          </a:prstGeom>
          <a:noFill/>
          <a:ln w="9525">
            <a:noFill/>
            <a:miter lim="800000"/>
            <a:headEnd/>
            <a:tailEnd/>
          </a:ln>
        </p:spPr>
        <p:txBody>
          <a:bodyPr>
            <a:spAutoFit/>
          </a:bodyPr>
          <a:lstStyle/>
          <a:p>
            <a:pPr marL="177800" indent="-177800" algn="ctr" eaLnBrk="0" hangingPunct="0"/>
            <a:r>
              <a:rPr lang="es-MX" i="1" dirty="0"/>
              <a:t>SUPERVISIÓN DE HUACHIS</a:t>
            </a:r>
            <a:endParaRPr lang="es-ES_tradnl" i="1" dirty="0"/>
          </a:p>
          <a:p>
            <a:pPr marL="177800" indent="-177800" algn="ctr" eaLnBrk="0" hangingPunct="0"/>
            <a:endParaRPr lang="en-US" i="1" dirty="0"/>
          </a:p>
          <a:p>
            <a:pPr marL="177800" indent="-177800" eaLnBrk="0" hangingPunct="0"/>
            <a:r>
              <a:rPr lang="en-US" i="1" dirty="0"/>
              <a:t>OBJETIVO:</a:t>
            </a:r>
            <a:endParaRPr lang="en-US" b="0" dirty="0">
              <a:solidFill>
                <a:schemeClr val="accent2"/>
              </a:solidFill>
            </a:endParaRPr>
          </a:p>
          <a:p>
            <a:pPr marL="177800" indent="-177800" eaLnBrk="0" hangingPunct="0"/>
            <a:endParaRPr lang="es-ES_tradnl" b="0" dirty="0">
              <a:solidFill>
                <a:schemeClr val="accent2"/>
              </a:solidFill>
            </a:endParaRPr>
          </a:p>
          <a:p>
            <a:pPr marL="177800" indent="-177800" eaLnBrk="0" hangingPunct="0"/>
            <a:r>
              <a:rPr lang="es-ES_tradnl" b="0" dirty="0"/>
              <a:t>    Asistir a la Subdirección de Experiencias Educativas en la supervisión de las actividades </a:t>
            </a:r>
            <a:r>
              <a:rPr lang="es-ES_tradnl" b="0" dirty="0" smtClean="0"/>
              <a:t>diarias de </a:t>
            </a:r>
            <a:r>
              <a:rPr lang="es-ES_tradnl" b="0" dirty="0"/>
              <a:t>los guías escolares.</a:t>
            </a:r>
            <a:endParaRPr lang="es-MX" b="0" dirty="0"/>
          </a:p>
          <a:p>
            <a:pPr marL="177800" indent="-177800" eaLnBrk="0" hangingPunct="0"/>
            <a:endParaRPr lang="es-MX" b="0" dirty="0"/>
          </a:p>
          <a:p>
            <a:pPr marL="177800" indent="-177800" eaLnBrk="0" hangingPunct="0"/>
            <a:endParaRPr lang="es-MX" b="0" dirty="0"/>
          </a:p>
          <a:p>
            <a:pPr marL="177800" indent="-177800" eaLnBrk="0" hangingPunct="0"/>
            <a:r>
              <a:rPr lang="en-US" i="1" dirty="0"/>
              <a:t>FUNCIONES:</a:t>
            </a:r>
          </a:p>
          <a:p>
            <a:pPr marL="177800" indent="-177800" eaLnBrk="0" hangingPunct="0"/>
            <a:endParaRPr lang="en-US" i="1" dirty="0"/>
          </a:p>
          <a:p>
            <a:pPr marL="177800" indent="-177800" algn="just" eaLnBrk="0" hangingPunct="0">
              <a:lnSpc>
                <a:spcPct val="95000"/>
              </a:lnSpc>
              <a:buFont typeface="Wingdings" pitchFamily="2" charset="2"/>
              <a:buChar char="§"/>
            </a:pPr>
            <a:r>
              <a:rPr lang="es-MX" b="0" dirty="0"/>
              <a:t>Asignar al inicio de cada jornada los equipos de intercomunicación a los jefes de sala.</a:t>
            </a:r>
          </a:p>
          <a:p>
            <a:pPr marL="177800" indent="-177800" algn="just" eaLnBrk="0" hangingPunct="0">
              <a:lnSpc>
                <a:spcPct val="95000"/>
              </a:lnSpc>
              <a:buFont typeface="Wingdings" pitchFamily="2" charset="2"/>
              <a:buChar char="§"/>
            </a:pPr>
            <a:endParaRPr lang="es-MX" b="0" dirty="0"/>
          </a:p>
          <a:p>
            <a:pPr marL="177800" indent="-177800" algn="just" eaLnBrk="0" hangingPunct="0">
              <a:lnSpc>
                <a:spcPct val="95000"/>
              </a:lnSpc>
              <a:buFont typeface="Wingdings" pitchFamily="2" charset="2"/>
              <a:buChar char="§"/>
            </a:pPr>
            <a:r>
              <a:rPr lang="es-MX" b="0" dirty="0"/>
              <a:t>Verificar que los grupos escolares ingresen de manera ordenada y atenta.</a:t>
            </a:r>
          </a:p>
          <a:p>
            <a:pPr marL="177800" indent="-177800" algn="just" eaLnBrk="0" hangingPunct="0">
              <a:lnSpc>
                <a:spcPct val="95000"/>
              </a:lnSpc>
              <a:buFont typeface="Wingdings" pitchFamily="2" charset="2"/>
              <a:buChar char="§"/>
            </a:pPr>
            <a:endParaRPr lang="es-MX" b="0" dirty="0"/>
          </a:p>
          <a:p>
            <a:pPr marL="177800" indent="-177800" algn="just" eaLnBrk="0" hangingPunct="0">
              <a:lnSpc>
                <a:spcPct val="95000"/>
              </a:lnSpc>
              <a:buFont typeface="Wingdings" pitchFamily="2" charset="2"/>
              <a:buChar char="§"/>
            </a:pPr>
            <a:r>
              <a:rPr lang="es-MX" b="0" dirty="0"/>
              <a:t>Verificar que las salas se abran en óptimas condiciones y a tiempo.</a:t>
            </a:r>
          </a:p>
          <a:p>
            <a:pPr marL="177800" indent="-177800" algn="just" eaLnBrk="0" hangingPunct="0">
              <a:lnSpc>
                <a:spcPct val="95000"/>
              </a:lnSpc>
              <a:buFont typeface="Wingdings" pitchFamily="2" charset="2"/>
              <a:buChar char="§"/>
            </a:pPr>
            <a:endParaRPr lang="es-MX" b="0" dirty="0"/>
          </a:p>
          <a:p>
            <a:pPr marL="177800" indent="-177800" algn="just" eaLnBrk="0" hangingPunct="0">
              <a:lnSpc>
                <a:spcPct val="95000"/>
              </a:lnSpc>
              <a:buFont typeface="Wingdings" pitchFamily="2" charset="2"/>
              <a:buChar char="§"/>
            </a:pPr>
            <a:r>
              <a:rPr lang="es-MX" b="0" dirty="0"/>
              <a:t>Atender en todo momento a los visitantes resolviéndoles cualquier situación, si es necesario canalizándolo al área adecuada. </a:t>
            </a:r>
          </a:p>
          <a:p>
            <a:pPr marL="177800" indent="-177800" algn="just" eaLnBrk="0" hangingPunct="0">
              <a:lnSpc>
                <a:spcPct val="95000"/>
              </a:lnSpc>
              <a:buFont typeface="Wingdings" pitchFamily="2" charset="2"/>
              <a:buChar char="§"/>
            </a:pPr>
            <a:endParaRPr lang="es-MX" b="0" dirty="0"/>
          </a:p>
          <a:p>
            <a:pPr marL="177800" indent="-177800" algn="just" eaLnBrk="0" hangingPunct="0">
              <a:lnSpc>
                <a:spcPct val="95000"/>
              </a:lnSpc>
              <a:buFont typeface="Wingdings" pitchFamily="2" charset="2"/>
              <a:buChar char="§"/>
            </a:pPr>
            <a:r>
              <a:rPr lang="es-MX" b="0" dirty="0"/>
              <a:t>Apoyar a la Subdirección de Relaciones Públicas en el programa de Protección Civil y accionar en caso de una emergencia las alarmas para evacuar el Museo y supervisar la evacuación del visitante en caso de presentarse alguna contingencia o incidente así como el reingreso de las mismas. </a:t>
            </a:r>
          </a:p>
          <a:p>
            <a:pPr marL="177800" indent="-177800" algn="just" eaLnBrk="0" hangingPunct="0">
              <a:lnSpc>
                <a:spcPct val="95000"/>
              </a:lnSpc>
              <a:buFont typeface="Wingdings" pitchFamily="2" charset="2"/>
              <a:buChar char="§"/>
            </a:pPr>
            <a:endParaRPr lang="es-MX" b="0" dirty="0"/>
          </a:p>
          <a:p>
            <a:pPr marL="177800" indent="-177800" algn="just" eaLnBrk="0" hangingPunct="0">
              <a:lnSpc>
                <a:spcPct val="95000"/>
              </a:lnSpc>
              <a:buFont typeface="Wingdings" pitchFamily="2" charset="2"/>
              <a:buChar char="§"/>
            </a:pPr>
            <a:r>
              <a:rPr lang="es-MX" b="0" dirty="0"/>
              <a:t>Indicar </a:t>
            </a:r>
            <a:r>
              <a:rPr lang="es-MX" b="0" dirty="0" smtClean="0"/>
              <a:t>encargados </a:t>
            </a:r>
            <a:r>
              <a:rPr lang="es-MX" b="0" dirty="0"/>
              <a:t>de sala la salida de los grupos escolares para informar el momento en el que llegarán a la siguiente exhibición y estar preparados.</a:t>
            </a:r>
          </a:p>
          <a:p>
            <a:pPr marL="177800" indent="-177800" algn="just" eaLnBrk="0" hangingPunct="0">
              <a:lnSpc>
                <a:spcPct val="95000"/>
              </a:lnSpc>
              <a:buFont typeface="Wingdings" pitchFamily="2" charset="2"/>
              <a:buChar char="§"/>
            </a:pPr>
            <a:endParaRPr lang="es-MX" b="0" dirty="0"/>
          </a:p>
          <a:p>
            <a:pPr marL="177800" indent="-177800" algn="just" eaLnBrk="0" hangingPunct="0">
              <a:lnSpc>
                <a:spcPct val="95000"/>
              </a:lnSpc>
              <a:buFont typeface="Wingdings" pitchFamily="2" charset="2"/>
              <a:buChar char="§"/>
            </a:pPr>
            <a:r>
              <a:rPr lang="es-MX" b="0" dirty="0"/>
              <a:t>Supervisar el descenso, formación, avance y distribución de los grupos escolares a su llegada y salida del Museo.</a:t>
            </a:r>
          </a:p>
          <a:p>
            <a:pPr marL="177800" indent="-177800" algn="just" eaLnBrk="0" hangingPunct="0">
              <a:lnSpc>
                <a:spcPct val="95000"/>
              </a:lnSpc>
              <a:buFont typeface="Wingdings" pitchFamily="2" charset="2"/>
              <a:buChar char="§"/>
            </a:pPr>
            <a:endParaRPr lang="es-MX" b="0" dirty="0"/>
          </a:p>
          <a:p>
            <a:pPr marL="177800" indent="-177800" algn="just" eaLnBrk="0" hangingPunct="0">
              <a:lnSpc>
                <a:spcPct val="95000"/>
              </a:lnSpc>
              <a:buFont typeface="Wingdings" pitchFamily="2" charset="2"/>
              <a:buChar char="§"/>
            </a:pPr>
            <a:r>
              <a:rPr lang="es-MX" b="0" dirty="0"/>
              <a:t>Reportar las exhibiciones que presente fallas, requieran suministros o se encuentren en mal estado al área de mantenimiento, así como las áreas que se encuentren sucias o requieran de servicio y cualquier anomalía física en el edificio al área correspondiente.</a:t>
            </a:r>
          </a:p>
        </p:txBody>
      </p:sp>
      <p:sp>
        <p:nvSpPr>
          <p:cNvPr id="50181"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50182"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50183" name="Text Box 7"/>
          <p:cNvSpPr txBox="1">
            <a:spLocks noChangeArrowheads="1"/>
          </p:cNvSpPr>
          <p:nvPr/>
        </p:nvSpPr>
        <p:spPr bwMode="auto">
          <a:xfrm>
            <a:off x="3381375" y="8382000"/>
            <a:ext cx="1912938"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50184"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Diana Elisa Estrada Harris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5120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51204" name="Text Box 11"/>
          <p:cNvSpPr txBox="1">
            <a:spLocks noChangeArrowheads="1"/>
          </p:cNvSpPr>
          <p:nvPr/>
        </p:nvSpPr>
        <p:spPr bwMode="auto">
          <a:xfrm>
            <a:off x="1557338" y="1258888"/>
            <a:ext cx="5181600" cy="3638550"/>
          </a:xfrm>
          <a:prstGeom prst="rect">
            <a:avLst/>
          </a:prstGeom>
          <a:noFill/>
          <a:ln w="9525">
            <a:noFill/>
            <a:miter lim="800000"/>
            <a:headEnd/>
            <a:tailEnd/>
          </a:ln>
        </p:spPr>
        <p:txBody>
          <a:bodyPr>
            <a:spAutoFit/>
          </a:bodyPr>
          <a:lstStyle/>
          <a:p>
            <a:pPr marL="180975" indent="-180975" algn="ctr" eaLnBrk="0" hangingPunct="0"/>
            <a:r>
              <a:rPr lang="es-MX" i="1"/>
              <a:t>SUPERVISIÓN DE HUACHIS</a:t>
            </a:r>
          </a:p>
          <a:p>
            <a:pPr marL="180975" indent="-180975" algn="ctr" eaLnBrk="0" hangingPunct="0"/>
            <a:r>
              <a:rPr lang="es-MX" i="1"/>
              <a:t>(CONTINÚA)</a:t>
            </a:r>
            <a:endParaRPr lang="en-US" i="1"/>
          </a:p>
          <a:p>
            <a:pPr marL="180975" indent="-180975" algn="just" eaLnBrk="0" hangingPunct="0"/>
            <a:endParaRPr lang="es-MX" b="0"/>
          </a:p>
          <a:p>
            <a:pPr marL="180975" indent="-180975" algn="just" eaLnBrk="0" hangingPunct="0">
              <a:lnSpc>
                <a:spcPct val="95000"/>
              </a:lnSpc>
              <a:buFont typeface="Wingdings" pitchFamily="2" charset="2"/>
              <a:buChar char="§"/>
            </a:pPr>
            <a:r>
              <a:rPr lang="es-MX" b="0"/>
              <a:t>Informar a Subdirección de Relaciones Púbicas de cualquier problema con los visitantes y reportar de manera inmediata cualquier tipo de situación que amerite la presencia y atención del Servicio Médico con dicho responsable, así como con la Subdirección de Experiencias Educativas.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Realizar constantes recorridos por todos los temas y áreas por donde el público, los grupos escolares y guías circular y hacen uso de las exhibiciones y servicios, con el fin de prevenir accidentes, conflictos y problemas.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Estas funciones son enunciativas más no limitativas.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a:p>
            <a:pPr marL="180975" indent="-180975" algn="just" eaLnBrk="0" hangingPunct="0">
              <a:buFont typeface="Wingdings" pitchFamily="2" charset="2"/>
              <a:buChar char="§"/>
            </a:pPr>
            <a:endParaRPr lang="es-MX" i="1"/>
          </a:p>
          <a:p>
            <a:pPr marL="180975" indent="-180975" algn="just" eaLnBrk="0" hangingPunct="0">
              <a:lnSpc>
                <a:spcPct val="95000"/>
              </a:lnSpc>
              <a:buFontTx/>
              <a:buChar char="•"/>
            </a:pPr>
            <a:endParaRPr lang="es-MX" b="0"/>
          </a:p>
          <a:p>
            <a:pPr marL="180975" indent="-180975" algn="just" eaLnBrk="0" hangingPunct="0">
              <a:lnSpc>
                <a:spcPct val="95000"/>
              </a:lnSpc>
              <a:buFontTx/>
              <a:buChar char="•"/>
            </a:pPr>
            <a:endParaRPr lang="es-MX" b="0"/>
          </a:p>
        </p:txBody>
      </p:sp>
      <p:sp>
        <p:nvSpPr>
          <p:cNvPr id="51205"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51206"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51207" name="Text Box 7"/>
          <p:cNvSpPr txBox="1">
            <a:spLocks noChangeArrowheads="1"/>
          </p:cNvSpPr>
          <p:nvPr/>
        </p:nvSpPr>
        <p:spPr bwMode="auto">
          <a:xfrm>
            <a:off x="3381375" y="8382000"/>
            <a:ext cx="1912938"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51208"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Diana Elisa Estrada Harris</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5222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52228" name="Text Box 11"/>
          <p:cNvSpPr txBox="1">
            <a:spLocks noChangeArrowheads="1"/>
          </p:cNvSpPr>
          <p:nvPr/>
        </p:nvSpPr>
        <p:spPr bwMode="auto">
          <a:xfrm>
            <a:off x="1560513" y="1258888"/>
            <a:ext cx="5181600" cy="7023100"/>
          </a:xfrm>
          <a:prstGeom prst="rect">
            <a:avLst/>
          </a:prstGeom>
          <a:noFill/>
          <a:ln w="9525">
            <a:noFill/>
            <a:miter lim="800000"/>
            <a:headEnd/>
            <a:tailEnd/>
          </a:ln>
        </p:spPr>
        <p:txBody>
          <a:bodyPr>
            <a:spAutoFit/>
          </a:bodyPr>
          <a:lstStyle/>
          <a:p>
            <a:pPr marL="180975" indent="-180975" algn="ctr" eaLnBrk="0" hangingPunct="0"/>
            <a:r>
              <a:rPr lang="es-MX" i="1" dirty="0"/>
              <a:t>ESPECIALISTAS</a:t>
            </a:r>
            <a:endParaRPr lang="es-ES_tradnl" i="1" dirty="0"/>
          </a:p>
          <a:p>
            <a:pPr marL="180975" indent="-180975" algn="ctr" eaLnBrk="0" hangingPunct="0"/>
            <a:endParaRPr lang="en-US" i="1" dirty="0"/>
          </a:p>
          <a:p>
            <a:pPr marL="180975" indent="-180975" eaLnBrk="0" hangingPunct="0"/>
            <a:r>
              <a:rPr lang="en-US" i="1" dirty="0"/>
              <a:t>OBJETIVO:</a:t>
            </a:r>
            <a:endParaRPr lang="en-US" b="0" dirty="0">
              <a:solidFill>
                <a:schemeClr val="accent2"/>
              </a:solidFill>
            </a:endParaRPr>
          </a:p>
          <a:p>
            <a:pPr marL="180975" indent="-180975" eaLnBrk="0" hangingPunct="0"/>
            <a:endParaRPr lang="es-ES_tradnl" b="0" dirty="0">
              <a:solidFill>
                <a:schemeClr val="accent2"/>
              </a:solidFill>
            </a:endParaRPr>
          </a:p>
          <a:p>
            <a:pPr marL="180975" indent="-180975" algn="just" eaLnBrk="0" hangingPunct="0"/>
            <a:r>
              <a:rPr lang="es-MX" b="0" dirty="0"/>
              <a:t>    Coordinar las actividades que aseguren el adecuado mantenimiento y utilización del equipo especializado del museo, así como la atención médica, alimentación y cuidado las especies vivas que forman parte del museo.</a:t>
            </a:r>
          </a:p>
          <a:p>
            <a:pPr marL="180975" indent="-180975" algn="just" eaLnBrk="0" hangingPunct="0"/>
            <a:endParaRPr lang="en-US" i="1" dirty="0"/>
          </a:p>
          <a:p>
            <a:pPr marL="180975" indent="-180975" algn="just" eaLnBrk="0" hangingPunct="0"/>
            <a:endParaRPr lang="en-US" i="1" dirty="0"/>
          </a:p>
          <a:p>
            <a:pPr marL="180975" indent="-180975" algn="just" eaLnBrk="0" hangingPunct="0"/>
            <a:endParaRPr lang="en-US" i="1" dirty="0"/>
          </a:p>
          <a:p>
            <a:pPr marL="180975" indent="-180975" eaLnBrk="0" hangingPunct="0"/>
            <a:r>
              <a:rPr lang="en-US" i="1" dirty="0"/>
              <a:t>FUNCIONES:</a:t>
            </a:r>
          </a:p>
          <a:p>
            <a:pPr marL="180975" indent="-180975" eaLnBrk="0" hangingPunct="0"/>
            <a:endParaRPr lang="en-US" sz="1000" i="1" dirty="0"/>
          </a:p>
          <a:p>
            <a:pPr marL="180975" indent="-180975" algn="just" eaLnBrk="0" hangingPunct="0">
              <a:lnSpc>
                <a:spcPct val="95000"/>
              </a:lnSpc>
              <a:buFont typeface="Wingdings" pitchFamily="2" charset="2"/>
              <a:buChar char="§"/>
            </a:pPr>
            <a:r>
              <a:rPr lang="es-MX" b="0" dirty="0"/>
              <a:t>Operar y mantener en óptimas condiciones el huerto, corral, observatorio, laboratorio de la sala hacia lo imperceptible y talleres especializados del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Encender, revisar y ajustar el equipo de microscopios asignados al área. </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Operar el laboratorio así como observación con muestras.</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Cuidar y mantener  los microscopios. </a:t>
            </a:r>
            <a:endParaRPr lang="es-MX" b="0" dirty="0">
              <a:solidFill>
                <a:srgbClr val="FF0000"/>
              </a:solidFill>
            </a:endParaRP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Reportar a la Subdirección de Experiencias Educativas cualquier anomalía del programa </a:t>
            </a:r>
            <a:endParaRPr lang="es-MX" b="0" dirty="0">
              <a:solidFill>
                <a:srgbClr val="FF0000"/>
              </a:solidFill>
            </a:endParaRP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Programar capacitaciones periódicas con el proveedor del equipo dirigidas a los jefes de sala y guías escolares para asegurar el correcto manejo.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Mantener y cuidar el observatorio reportando cualquier anomalía a la </a:t>
            </a:r>
            <a:r>
              <a:rPr lang="es-MX" b="0" dirty="0" smtClean="0"/>
              <a:t>Subdirección </a:t>
            </a:r>
            <a:r>
              <a:rPr lang="es-MX" b="0" dirty="0"/>
              <a:t>de Experiencias Educativas.</a:t>
            </a:r>
            <a:endParaRPr lang="es-MX" b="0" dirty="0">
              <a:solidFill>
                <a:srgbClr val="FF0000"/>
              </a:solidFill>
            </a:endParaRP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Montaje del planetario opto-mecánico y de los telescopios del observatorio.</a:t>
            </a:r>
            <a:endParaRPr lang="es-MX" b="0" dirty="0">
              <a:solidFill>
                <a:srgbClr val="FF0000"/>
              </a:solidFill>
            </a:endParaRP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Manejar las cámaras y movimiento de cúpula para enfocar el observatorio hacía los diferentes planetas.</a:t>
            </a:r>
          </a:p>
        </p:txBody>
      </p:sp>
      <p:sp>
        <p:nvSpPr>
          <p:cNvPr id="52229"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52230"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52231" name="Text Box 7"/>
          <p:cNvSpPr txBox="1">
            <a:spLocks noChangeArrowheads="1"/>
          </p:cNvSpPr>
          <p:nvPr/>
        </p:nvSpPr>
        <p:spPr bwMode="auto">
          <a:xfrm>
            <a:off x="3381375" y="8382000"/>
            <a:ext cx="1912938"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52232"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Diana Elisa Estrada Harris</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5325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53252" name="Text Box 11"/>
          <p:cNvSpPr txBox="1">
            <a:spLocks noChangeArrowheads="1"/>
          </p:cNvSpPr>
          <p:nvPr/>
        </p:nvSpPr>
        <p:spPr bwMode="auto">
          <a:xfrm>
            <a:off x="1557338" y="1282700"/>
            <a:ext cx="5181600" cy="6786563"/>
          </a:xfrm>
          <a:prstGeom prst="rect">
            <a:avLst/>
          </a:prstGeom>
          <a:noFill/>
          <a:ln w="9525">
            <a:noFill/>
            <a:miter lim="800000"/>
            <a:headEnd/>
            <a:tailEnd/>
          </a:ln>
        </p:spPr>
        <p:txBody>
          <a:bodyPr>
            <a:spAutoFit/>
          </a:bodyPr>
          <a:lstStyle/>
          <a:p>
            <a:pPr marL="180975" indent="-180975" algn="ctr" eaLnBrk="0" hangingPunct="0"/>
            <a:r>
              <a:rPr lang="es-MX" i="1"/>
              <a:t>ESPECIALISTAS</a:t>
            </a:r>
          </a:p>
          <a:p>
            <a:pPr marL="180975" indent="-180975" algn="ctr" eaLnBrk="0" hangingPunct="0"/>
            <a:r>
              <a:rPr lang="es-MX" i="1"/>
              <a:t>(CONTINÚA)</a:t>
            </a:r>
            <a:endParaRPr lang="es-ES_tradnl" i="1"/>
          </a:p>
          <a:p>
            <a:pPr marL="180975" indent="-180975" algn="ctr" eaLnBrk="0" hangingPunct="0"/>
            <a:endParaRPr lang="es-MX" b="0"/>
          </a:p>
          <a:p>
            <a:pPr marL="180975" indent="-180975" algn="just" eaLnBrk="0" hangingPunct="0">
              <a:lnSpc>
                <a:spcPct val="95000"/>
              </a:lnSpc>
              <a:buFont typeface="Wingdings" pitchFamily="2" charset="2"/>
              <a:buChar char="§"/>
            </a:pPr>
            <a:r>
              <a:rPr lang="es-MX" b="0"/>
              <a:t>Reportar anomalías o mal funcionamiento de los aparatos y suministros necesarios para la operación y revisión de materiales a la Subdirección de Experiencias Educativas.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Elaborar el reporte la limpieza y seguridad de las instalaciones del observatorio a la Subdirección de Experiencias Educativas.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Realizar talleres y desarrollo de la experiencia a través de los instrumentos con que cuenta el observatorio y presentación del trabajo producido.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Programar capacitaciones continuas con expertos en la materia.</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Limpiar los comederos y jaulas del corral.</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Alimentar  a los semovientes del área del corral.</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Limpiar periódicamente  los semovientes del corral.</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Monitorear  los semovientes del área del corral supervisión de peso, talla y salud.</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Medicar a los semovientes en el caso de enfermedad.</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Atender al  público en general en el área del corral y huerto.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Preparar la tierra para la siembra en el huerto.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Sembrar y cultivar el huerto.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Irrigar las plantas.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Estas funciones son enunciativas más no limitativas.</a:t>
            </a:r>
            <a:endParaRPr lang="es-MX" i="1"/>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endParaRPr lang="es-MX" b="0"/>
          </a:p>
        </p:txBody>
      </p:sp>
      <p:sp>
        <p:nvSpPr>
          <p:cNvPr id="53253"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53254"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53255" name="Text Box 7"/>
          <p:cNvSpPr txBox="1">
            <a:spLocks noChangeArrowheads="1"/>
          </p:cNvSpPr>
          <p:nvPr/>
        </p:nvSpPr>
        <p:spPr bwMode="auto">
          <a:xfrm>
            <a:off x="3381375" y="8382000"/>
            <a:ext cx="1912938"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53256"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Diana Elisa Estrada Harris</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5427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54276" name="Text Box 11"/>
          <p:cNvSpPr txBox="1">
            <a:spLocks noChangeArrowheads="1"/>
          </p:cNvSpPr>
          <p:nvPr/>
        </p:nvSpPr>
        <p:spPr bwMode="auto">
          <a:xfrm>
            <a:off x="1560513" y="1258888"/>
            <a:ext cx="5181600" cy="7005637"/>
          </a:xfrm>
          <a:prstGeom prst="rect">
            <a:avLst/>
          </a:prstGeom>
          <a:noFill/>
          <a:ln w="9525">
            <a:noFill/>
            <a:miter lim="800000"/>
            <a:headEnd/>
            <a:tailEnd/>
          </a:ln>
        </p:spPr>
        <p:txBody>
          <a:bodyPr>
            <a:spAutoFit/>
          </a:bodyPr>
          <a:lstStyle/>
          <a:p>
            <a:pPr marL="177800" indent="-177800" algn="ctr" eaLnBrk="0" hangingPunct="0"/>
            <a:r>
              <a:rPr lang="es-MX" i="1"/>
              <a:t>ENFERMERA</a:t>
            </a:r>
            <a:endParaRPr lang="es-ES_tradnl" i="1"/>
          </a:p>
          <a:p>
            <a:pPr marL="177800" indent="-177800" algn="ctr" eaLnBrk="0" hangingPunct="0"/>
            <a:endParaRPr lang="en-US" i="1"/>
          </a:p>
          <a:p>
            <a:pPr marL="177800" indent="-177800" eaLnBrk="0" hangingPunct="0"/>
            <a:r>
              <a:rPr lang="en-US" i="1"/>
              <a:t>OBJETIVO:</a:t>
            </a:r>
            <a:endParaRPr lang="en-US" b="0"/>
          </a:p>
          <a:p>
            <a:pPr marL="177800" indent="-177800" eaLnBrk="0" hangingPunct="0"/>
            <a:endParaRPr lang="es-ES_tradnl" b="0"/>
          </a:p>
          <a:p>
            <a:pPr marL="177800" indent="-177800" algn="justLow" eaLnBrk="0" hangingPunct="0"/>
            <a:r>
              <a:rPr lang="es-ES_tradnl" b="0"/>
              <a:t>     Atender las emergencias médicas que se presenten en el Museo, tanto de los visitantes como del  personal </a:t>
            </a:r>
            <a:r>
              <a:rPr lang="es-MX" b="0"/>
              <a:t>del Museo.</a:t>
            </a:r>
          </a:p>
          <a:p>
            <a:pPr marL="177800" indent="-177800" eaLnBrk="0" hangingPunct="0"/>
            <a:endParaRPr lang="es-MX" b="0"/>
          </a:p>
          <a:p>
            <a:pPr marL="177800" indent="-177800" eaLnBrk="0" hangingPunct="0"/>
            <a:endParaRPr lang="es-MX" b="0"/>
          </a:p>
          <a:p>
            <a:pPr marL="177800" indent="-177800" eaLnBrk="0" hangingPunct="0"/>
            <a:endParaRPr lang="es-MX" b="0"/>
          </a:p>
          <a:p>
            <a:pPr marL="177800" indent="-177800" eaLnBrk="0" hangingPunct="0"/>
            <a:r>
              <a:rPr lang="en-US" i="1"/>
              <a:t>FUNCIONES:</a:t>
            </a:r>
          </a:p>
          <a:p>
            <a:pPr marL="177800" indent="-177800" eaLnBrk="0" hangingPunct="0"/>
            <a:endParaRPr lang="en-US" sz="1000" i="1"/>
          </a:p>
          <a:p>
            <a:pPr marL="177800" indent="-177800" algn="just" eaLnBrk="0" hangingPunct="0">
              <a:lnSpc>
                <a:spcPct val="95000"/>
              </a:lnSpc>
              <a:buFont typeface="Wingdings" pitchFamily="2" charset="2"/>
              <a:buChar char="§"/>
            </a:pPr>
            <a:r>
              <a:rPr lang="es-MX" b="0"/>
              <a:t>Atender cualquier emergencia que se presente tanto del personal como de los visitantes del Museo.</a:t>
            </a:r>
          </a:p>
          <a:p>
            <a:pPr marL="177800" indent="-177800" algn="just" eaLnBrk="0" hangingPunct="0">
              <a:lnSpc>
                <a:spcPct val="95000"/>
              </a:lnSpc>
              <a:buFont typeface="Wingdings" pitchFamily="2" charset="2"/>
              <a:buChar char="§"/>
            </a:pPr>
            <a:endParaRPr lang="es-MX" b="0"/>
          </a:p>
          <a:p>
            <a:pPr marL="177800" indent="-177800" algn="just" eaLnBrk="0" hangingPunct="0">
              <a:lnSpc>
                <a:spcPct val="95000"/>
              </a:lnSpc>
              <a:buFont typeface="Wingdings" pitchFamily="2" charset="2"/>
              <a:buChar char="§"/>
            </a:pPr>
            <a:r>
              <a:rPr lang="es-MX" b="0"/>
              <a:t>Realizar una valoración completa o localizada dependiendo de la afección.</a:t>
            </a:r>
          </a:p>
          <a:p>
            <a:pPr marL="177800" indent="-177800" algn="just" eaLnBrk="0" hangingPunct="0">
              <a:lnSpc>
                <a:spcPct val="95000"/>
              </a:lnSpc>
              <a:buFont typeface="Wingdings" pitchFamily="2" charset="2"/>
              <a:buChar char="§"/>
            </a:pPr>
            <a:endParaRPr lang="es-MX" b="0"/>
          </a:p>
          <a:p>
            <a:pPr marL="177800" indent="-177800" algn="just" eaLnBrk="0" hangingPunct="0">
              <a:lnSpc>
                <a:spcPct val="95000"/>
              </a:lnSpc>
              <a:buFont typeface="Wingdings" pitchFamily="2" charset="2"/>
              <a:buChar char="§"/>
            </a:pPr>
            <a:r>
              <a:rPr lang="es-MX" b="0"/>
              <a:t>Emitir diagnósticos de enfermería, y finalmente otorgar tratamiento y recomendaciones generales.</a:t>
            </a:r>
          </a:p>
          <a:p>
            <a:pPr marL="177800" indent="-177800" algn="just" eaLnBrk="0" hangingPunct="0">
              <a:lnSpc>
                <a:spcPct val="95000"/>
              </a:lnSpc>
              <a:buFont typeface="Wingdings" pitchFamily="2" charset="2"/>
              <a:buChar char="§"/>
            </a:pPr>
            <a:endParaRPr lang="es-MX" b="0"/>
          </a:p>
          <a:p>
            <a:pPr marL="177800" indent="-177800" algn="just" eaLnBrk="0" hangingPunct="0">
              <a:lnSpc>
                <a:spcPct val="95000"/>
              </a:lnSpc>
              <a:buFont typeface="Wingdings" pitchFamily="2" charset="2"/>
              <a:buChar char="§"/>
            </a:pPr>
            <a:r>
              <a:rPr lang="es-MX" b="0"/>
              <a:t>Determinar si la lesión o el malestar requiere de una atención médica especializada.</a:t>
            </a:r>
          </a:p>
          <a:p>
            <a:pPr marL="177800" indent="-177800" algn="just" eaLnBrk="0" hangingPunct="0">
              <a:lnSpc>
                <a:spcPct val="95000"/>
              </a:lnSpc>
              <a:buFont typeface="Wingdings" pitchFamily="2" charset="2"/>
              <a:buChar char="§"/>
            </a:pPr>
            <a:endParaRPr lang="es-MX" sz="1000" b="0"/>
          </a:p>
          <a:p>
            <a:pPr marL="177800" indent="-177800" algn="just" eaLnBrk="0" hangingPunct="0">
              <a:lnSpc>
                <a:spcPct val="95000"/>
              </a:lnSpc>
              <a:buFont typeface="Wingdings" pitchFamily="2" charset="2"/>
              <a:buChar char="§"/>
            </a:pPr>
            <a:r>
              <a:rPr lang="es-MX" b="0"/>
              <a:t>Realizar el inventario de material, equipo y medicamentos, así como mantener un stock de éstos.</a:t>
            </a:r>
          </a:p>
          <a:p>
            <a:pPr marL="177800" indent="-177800" algn="just" eaLnBrk="0" hangingPunct="0">
              <a:lnSpc>
                <a:spcPct val="95000"/>
              </a:lnSpc>
              <a:buFont typeface="Wingdings" pitchFamily="2" charset="2"/>
              <a:buChar char="§"/>
            </a:pPr>
            <a:endParaRPr lang="es-MX" sz="1000" b="0"/>
          </a:p>
          <a:p>
            <a:pPr marL="177800" indent="-177800" algn="just" eaLnBrk="0" hangingPunct="0">
              <a:lnSpc>
                <a:spcPct val="95000"/>
              </a:lnSpc>
              <a:buFont typeface="Wingdings" pitchFamily="2" charset="2"/>
              <a:buChar char="§"/>
            </a:pPr>
            <a:r>
              <a:rPr lang="es-MX" b="0"/>
              <a:t>Elaboración mensual de requisiciones para contar siempre con material suficiente.</a:t>
            </a:r>
          </a:p>
          <a:p>
            <a:pPr marL="177800" indent="-177800" algn="just" eaLnBrk="0" hangingPunct="0">
              <a:lnSpc>
                <a:spcPct val="95000"/>
              </a:lnSpc>
              <a:buFont typeface="Wingdings" pitchFamily="2" charset="2"/>
              <a:buChar char="§"/>
            </a:pPr>
            <a:endParaRPr lang="es-MX" sz="1000" b="0"/>
          </a:p>
          <a:p>
            <a:pPr marL="177800" indent="-177800" algn="just" eaLnBrk="0" hangingPunct="0">
              <a:lnSpc>
                <a:spcPct val="95000"/>
              </a:lnSpc>
              <a:buFont typeface="Wingdings" pitchFamily="2" charset="2"/>
              <a:buChar char="§"/>
            </a:pPr>
            <a:r>
              <a:rPr lang="es-MX" b="0"/>
              <a:t>Realizar a los visitantes y el personal del Museo, chequeo de temperatura y detección de síntomas relacionados con la influencia AH1N1 por el filtro sanitario indicado por la Secretaría de salud.</a:t>
            </a:r>
          </a:p>
          <a:p>
            <a:pPr marL="177800" indent="-177800" algn="just" eaLnBrk="0" hangingPunct="0">
              <a:lnSpc>
                <a:spcPct val="95000"/>
              </a:lnSpc>
              <a:buFont typeface="Wingdings" pitchFamily="2" charset="2"/>
              <a:buChar char="§"/>
            </a:pPr>
            <a:endParaRPr lang="es-MX" sz="1000" b="0"/>
          </a:p>
          <a:p>
            <a:pPr marL="177800" indent="-177800" algn="just" eaLnBrk="0" hangingPunct="0">
              <a:lnSpc>
                <a:spcPct val="95000"/>
              </a:lnSpc>
              <a:buFont typeface="Wingdings" pitchFamily="2" charset="2"/>
              <a:buChar char="§"/>
            </a:pPr>
            <a:r>
              <a:rPr lang="es-MX" b="0"/>
              <a:t>Elaboración de la evaluación de cumplimiento de la NOM-093-SSA respecto del área de concesiones del Museo.</a:t>
            </a:r>
          </a:p>
          <a:p>
            <a:pPr marL="177800" indent="-177800" algn="just" eaLnBrk="0" hangingPunct="0">
              <a:lnSpc>
                <a:spcPct val="95000"/>
              </a:lnSpc>
              <a:buFont typeface="Wingdings" pitchFamily="2" charset="2"/>
              <a:buChar char="§"/>
            </a:pPr>
            <a:endParaRPr lang="es-MX" sz="1000" b="0"/>
          </a:p>
          <a:p>
            <a:pPr marL="177800" indent="-177800" algn="just" eaLnBrk="0" hangingPunct="0">
              <a:lnSpc>
                <a:spcPct val="95000"/>
              </a:lnSpc>
              <a:buFont typeface="Wingdings" pitchFamily="2" charset="2"/>
              <a:buChar char="§"/>
            </a:pPr>
            <a:r>
              <a:rPr lang="es-MX" b="0"/>
              <a:t>Realizar el reporte semanal de incidencias en consultorio a la Subdirección de Experiencias Educativas.</a:t>
            </a:r>
          </a:p>
          <a:p>
            <a:pPr marL="177800" indent="-177800" algn="just" eaLnBrk="0" hangingPunct="0">
              <a:lnSpc>
                <a:spcPct val="95000"/>
              </a:lnSpc>
              <a:buFont typeface="Wingdings" pitchFamily="2" charset="2"/>
              <a:buChar char="§"/>
            </a:pPr>
            <a:endParaRPr lang="es-MX" sz="1000" b="0"/>
          </a:p>
          <a:p>
            <a:pPr marL="177800" indent="-177800" algn="just" eaLnBrk="0" hangingPunct="0">
              <a:lnSpc>
                <a:spcPct val="95000"/>
              </a:lnSpc>
              <a:buFont typeface="Wingdings" pitchFamily="2" charset="2"/>
              <a:buChar char="§"/>
            </a:pPr>
            <a:r>
              <a:rPr lang="es-MX" b="0"/>
              <a:t>Estas funciones son enunciativas más no limitativas.</a:t>
            </a:r>
          </a:p>
        </p:txBody>
      </p:sp>
      <p:sp>
        <p:nvSpPr>
          <p:cNvPr id="54277"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54278"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54279" name="Text Box 7"/>
          <p:cNvSpPr txBox="1">
            <a:spLocks noChangeArrowheads="1"/>
          </p:cNvSpPr>
          <p:nvPr/>
        </p:nvSpPr>
        <p:spPr bwMode="auto">
          <a:xfrm>
            <a:off x="3381375" y="8382000"/>
            <a:ext cx="1912938"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Operación</a:t>
            </a:r>
            <a:endParaRPr lang="es-ES"/>
          </a:p>
        </p:txBody>
      </p:sp>
      <p:sp>
        <p:nvSpPr>
          <p:cNvPr id="54280"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Diana Elisa Estrada Harris</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74 Conector recto"/>
          <p:cNvCxnSpPr/>
          <p:nvPr/>
        </p:nvCxnSpPr>
        <p:spPr bwMode="auto">
          <a:xfrm>
            <a:off x="562716" y="3924488"/>
            <a:ext cx="592532" cy="1588"/>
          </a:xfrm>
          <a:prstGeom prst="line">
            <a:avLst/>
          </a:prstGeom>
          <a:noFill/>
          <a:ln w="9525" cap="flat" cmpd="sng" algn="ctr">
            <a:solidFill>
              <a:schemeClr val="tx1"/>
            </a:solidFill>
            <a:prstDash val="solid"/>
            <a:round/>
            <a:headEnd type="none" w="med" len="med"/>
            <a:tailEnd type="none" w="med" len="med"/>
          </a:ln>
          <a:effectLst/>
        </p:spPr>
      </p:cxnSp>
      <p:cxnSp>
        <p:nvCxnSpPr>
          <p:cNvPr id="76" name="75 Conector recto"/>
          <p:cNvCxnSpPr/>
          <p:nvPr/>
        </p:nvCxnSpPr>
        <p:spPr bwMode="auto">
          <a:xfrm>
            <a:off x="567425" y="4521200"/>
            <a:ext cx="592532" cy="1588"/>
          </a:xfrm>
          <a:prstGeom prst="line">
            <a:avLst/>
          </a:prstGeom>
          <a:noFill/>
          <a:ln w="9525" cap="flat" cmpd="sng" algn="ctr">
            <a:solidFill>
              <a:schemeClr val="tx1"/>
            </a:solidFill>
            <a:prstDash val="solid"/>
            <a:round/>
            <a:headEnd type="none" w="med" len="med"/>
            <a:tailEnd type="none" w="med" len="med"/>
          </a:ln>
          <a:effectLst/>
        </p:spPr>
      </p:cxnSp>
      <p:cxnSp>
        <p:nvCxnSpPr>
          <p:cNvPr id="77" name="76 Conector recto"/>
          <p:cNvCxnSpPr/>
          <p:nvPr/>
        </p:nvCxnSpPr>
        <p:spPr bwMode="auto">
          <a:xfrm>
            <a:off x="567425" y="5304030"/>
            <a:ext cx="592532" cy="1588"/>
          </a:xfrm>
          <a:prstGeom prst="line">
            <a:avLst/>
          </a:prstGeom>
          <a:noFill/>
          <a:ln w="9525" cap="flat" cmpd="sng" algn="ctr">
            <a:solidFill>
              <a:schemeClr val="tx1"/>
            </a:solidFill>
            <a:prstDash val="solid"/>
            <a:round/>
            <a:headEnd type="none" w="med" len="med"/>
            <a:tailEnd type="none" w="med" len="med"/>
          </a:ln>
          <a:effectLst/>
        </p:spPr>
      </p:cxnSp>
      <p:cxnSp>
        <p:nvCxnSpPr>
          <p:cNvPr id="62" name="61 Conector recto"/>
          <p:cNvCxnSpPr/>
          <p:nvPr/>
        </p:nvCxnSpPr>
        <p:spPr bwMode="auto">
          <a:xfrm>
            <a:off x="5731969" y="3153474"/>
            <a:ext cx="592532" cy="1588"/>
          </a:xfrm>
          <a:prstGeom prst="line">
            <a:avLst/>
          </a:prstGeom>
          <a:noFill/>
          <a:ln w="9525" cap="flat" cmpd="sng" algn="ctr">
            <a:solidFill>
              <a:schemeClr val="tx1"/>
            </a:solidFill>
            <a:prstDash val="solid"/>
            <a:round/>
            <a:headEnd type="none" w="med" len="med"/>
            <a:tailEnd type="none" w="med" len="med"/>
          </a:ln>
          <a:effectLst/>
        </p:spPr>
      </p:cxnSp>
      <p:cxnSp>
        <p:nvCxnSpPr>
          <p:cNvPr id="66" name="65 Conector recto"/>
          <p:cNvCxnSpPr/>
          <p:nvPr/>
        </p:nvCxnSpPr>
        <p:spPr bwMode="auto">
          <a:xfrm>
            <a:off x="5708256" y="3939118"/>
            <a:ext cx="592532" cy="1588"/>
          </a:xfrm>
          <a:prstGeom prst="line">
            <a:avLst/>
          </a:prstGeom>
          <a:noFill/>
          <a:ln w="9525" cap="flat" cmpd="sng" algn="ctr">
            <a:solidFill>
              <a:schemeClr val="tx1"/>
            </a:solidFill>
            <a:prstDash val="solid"/>
            <a:round/>
            <a:headEnd type="none" w="med" len="med"/>
            <a:tailEnd type="none" w="med" len="med"/>
          </a:ln>
          <a:effectLst/>
        </p:spPr>
      </p:cxnSp>
      <p:cxnSp>
        <p:nvCxnSpPr>
          <p:cNvPr id="70" name="69 Conector recto"/>
          <p:cNvCxnSpPr/>
          <p:nvPr/>
        </p:nvCxnSpPr>
        <p:spPr bwMode="auto">
          <a:xfrm>
            <a:off x="5727595" y="4521200"/>
            <a:ext cx="592532" cy="1588"/>
          </a:xfrm>
          <a:prstGeom prst="line">
            <a:avLst/>
          </a:prstGeom>
          <a:noFill/>
          <a:ln w="9525" cap="flat" cmpd="sng" algn="ctr">
            <a:solidFill>
              <a:schemeClr val="tx1"/>
            </a:solidFill>
            <a:prstDash val="solid"/>
            <a:round/>
            <a:headEnd type="none" w="med" len="med"/>
            <a:tailEnd type="none" w="med" len="med"/>
          </a:ln>
          <a:effectLst/>
        </p:spPr>
      </p:cxnSp>
      <p:cxnSp>
        <p:nvCxnSpPr>
          <p:cNvPr id="72" name="71 Conector recto"/>
          <p:cNvCxnSpPr/>
          <p:nvPr/>
        </p:nvCxnSpPr>
        <p:spPr bwMode="auto">
          <a:xfrm>
            <a:off x="5727595" y="5318660"/>
            <a:ext cx="592532" cy="1588"/>
          </a:xfrm>
          <a:prstGeom prst="line">
            <a:avLst/>
          </a:prstGeom>
          <a:noFill/>
          <a:ln w="9525" cap="flat" cmpd="sng" algn="ctr">
            <a:solidFill>
              <a:schemeClr val="tx1"/>
            </a:solidFill>
            <a:prstDash val="solid"/>
            <a:round/>
            <a:headEnd type="none" w="med" len="med"/>
            <a:tailEnd type="none" w="med" len="med"/>
          </a:ln>
          <a:effectLst/>
        </p:spPr>
      </p:cxnSp>
      <p:sp>
        <p:nvSpPr>
          <p:cNvPr id="55299" name="Line 73"/>
          <p:cNvSpPr>
            <a:spLocks noChangeShapeType="1"/>
          </p:cNvSpPr>
          <p:nvPr/>
        </p:nvSpPr>
        <p:spPr bwMode="auto">
          <a:xfrm>
            <a:off x="560127" y="2830324"/>
            <a:ext cx="5760000" cy="0"/>
          </a:xfrm>
          <a:prstGeom prst="line">
            <a:avLst/>
          </a:prstGeom>
          <a:noFill/>
          <a:ln w="9525">
            <a:solidFill>
              <a:schemeClr val="tx1"/>
            </a:solidFill>
            <a:round/>
            <a:headEnd/>
            <a:tailEnd/>
          </a:ln>
        </p:spPr>
        <p:txBody>
          <a:bodyPr>
            <a:spAutoFit/>
          </a:bodyPr>
          <a:lstStyle/>
          <a:p>
            <a:endParaRPr lang="es-MX" sz="700"/>
          </a:p>
        </p:txBody>
      </p:sp>
      <p:sp>
        <p:nvSpPr>
          <p:cNvPr id="55302" name="Line 72"/>
          <p:cNvSpPr>
            <a:spLocks noChangeShapeType="1"/>
          </p:cNvSpPr>
          <p:nvPr/>
        </p:nvSpPr>
        <p:spPr bwMode="auto">
          <a:xfrm>
            <a:off x="2475970" y="5659873"/>
            <a:ext cx="0" cy="2232025"/>
          </a:xfrm>
          <a:prstGeom prst="line">
            <a:avLst/>
          </a:prstGeom>
          <a:noFill/>
          <a:ln w="9525">
            <a:solidFill>
              <a:schemeClr val="tx1"/>
            </a:solidFill>
            <a:round/>
            <a:headEnd/>
            <a:tailEnd/>
          </a:ln>
        </p:spPr>
        <p:txBody>
          <a:bodyPr>
            <a:spAutoFit/>
          </a:bodyPr>
          <a:lstStyle/>
          <a:p>
            <a:endParaRPr lang="es-MX" sz="700"/>
          </a:p>
        </p:txBody>
      </p:sp>
      <p:sp>
        <p:nvSpPr>
          <p:cNvPr id="55303" name="Line 72"/>
          <p:cNvSpPr>
            <a:spLocks noChangeShapeType="1"/>
          </p:cNvSpPr>
          <p:nvPr/>
        </p:nvSpPr>
        <p:spPr bwMode="auto">
          <a:xfrm>
            <a:off x="4377390" y="5659873"/>
            <a:ext cx="0" cy="1692275"/>
          </a:xfrm>
          <a:prstGeom prst="line">
            <a:avLst/>
          </a:prstGeom>
          <a:noFill/>
          <a:ln w="9525">
            <a:solidFill>
              <a:schemeClr val="tx1"/>
            </a:solidFill>
            <a:round/>
            <a:headEnd/>
            <a:tailEnd/>
          </a:ln>
        </p:spPr>
        <p:txBody>
          <a:bodyPr>
            <a:spAutoFit/>
          </a:bodyPr>
          <a:lstStyle/>
          <a:p>
            <a:endParaRPr lang="es-MX" sz="700"/>
          </a:p>
        </p:txBody>
      </p:sp>
      <p:sp>
        <p:nvSpPr>
          <p:cNvPr id="55304" name="Line 65"/>
          <p:cNvSpPr>
            <a:spLocks noChangeShapeType="1"/>
          </p:cNvSpPr>
          <p:nvPr/>
        </p:nvSpPr>
        <p:spPr bwMode="auto">
          <a:xfrm>
            <a:off x="5646738" y="5659873"/>
            <a:ext cx="0" cy="1044575"/>
          </a:xfrm>
          <a:prstGeom prst="line">
            <a:avLst/>
          </a:prstGeom>
          <a:noFill/>
          <a:ln w="9525">
            <a:solidFill>
              <a:schemeClr val="tx1"/>
            </a:solidFill>
            <a:round/>
            <a:headEnd/>
            <a:tailEnd/>
          </a:ln>
        </p:spPr>
        <p:txBody>
          <a:bodyPr>
            <a:spAutoFit/>
          </a:bodyPr>
          <a:lstStyle/>
          <a:p>
            <a:endParaRPr lang="es-MX"/>
          </a:p>
        </p:txBody>
      </p:sp>
      <p:sp>
        <p:nvSpPr>
          <p:cNvPr id="55306" name="Text Box 2"/>
          <p:cNvSpPr txBox="1">
            <a:spLocks noChangeArrowheads="1"/>
          </p:cNvSpPr>
          <p:nvPr/>
        </p:nvSpPr>
        <p:spPr bwMode="auto">
          <a:xfrm>
            <a:off x="0" y="0"/>
            <a:ext cx="3962400" cy="396875"/>
          </a:xfrm>
          <a:prstGeom prst="rect">
            <a:avLst/>
          </a:prstGeom>
          <a:noFill/>
          <a:ln w="9525">
            <a:noFill/>
            <a:miter lim="800000"/>
            <a:headEnd/>
            <a:tailEnd/>
          </a:ln>
        </p:spPr>
        <p:txBody>
          <a:bodyPr>
            <a:spAutoFit/>
          </a:bodyPr>
          <a:lstStyle/>
          <a:p>
            <a:pPr algn="just" eaLnBrk="0" hangingPunct="0">
              <a:spcBef>
                <a:spcPct val="50000"/>
              </a:spcBef>
            </a:pPr>
            <a:r>
              <a:rPr lang="es-ES_tradnl" sz="2000" i="1"/>
              <a:t>ORGANIGRAMA</a:t>
            </a:r>
          </a:p>
        </p:txBody>
      </p:sp>
      <p:sp>
        <p:nvSpPr>
          <p:cNvPr id="5530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55308" name="Text Box 4"/>
          <p:cNvSpPr txBox="1">
            <a:spLocks noChangeArrowheads="1"/>
          </p:cNvSpPr>
          <p:nvPr/>
        </p:nvSpPr>
        <p:spPr bwMode="auto">
          <a:xfrm>
            <a:off x="1485900" y="908050"/>
            <a:ext cx="4038600" cy="274638"/>
          </a:xfrm>
          <a:prstGeom prst="rect">
            <a:avLst/>
          </a:prstGeom>
          <a:noFill/>
          <a:ln w="9525">
            <a:noFill/>
            <a:miter lim="800000"/>
            <a:headEnd/>
            <a:tailEnd/>
          </a:ln>
        </p:spPr>
        <p:txBody>
          <a:bodyPr lIns="91426" tIns="45712" rIns="91426" bIns="45712">
            <a:spAutoFit/>
          </a:bodyPr>
          <a:lstStyle/>
          <a:p>
            <a:pPr algn="ctr" eaLnBrk="0" hangingPunct="0"/>
            <a:r>
              <a:rPr lang="en-US" i="1"/>
              <a:t>DIRECCIÓN  ADMINISTRACIÓN</a:t>
            </a:r>
          </a:p>
        </p:txBody>
      </p:sp>
      <p:sp>
        <p:nvSpPr>
          <p:cNvPr id="55309" name="Text Box 14"/>
          <p:cNvSpPr txBox="1">
            <a:spLocks noChangeArrowheads="1"/>
          </p:cNvSpPr>
          <p:nvPr/>
        </p:nvSpPr>
        <p:spPr bwMode="auto">
          <a:xfrm>
            <a:off x="1419611" y="8502650"/>
            <a:ext cx="910514" cy="215900"/>
          </a:xfrm>
          <a:prstGeom prst="rect">
            <a:avLst/>
          </a:prstGeom>
          <a:noFill/>
          <a:ln w="9525">
            <a:noFill/>
            <a:miter lim="800000"/>
            <a:headEnd/>
            <a:tailEnd/>
          </a:ln>
        </p:spPr>
        <p:txBody>
          <a:bodyPr wrap="square">
            <a:spAutoFit/>
          </a:bodyPr>
          <a:lstStyle/>
          <a:p>
            <a:pPr marL="228600" indent="-228600" algn="just" eaLnBrk="0" hangingPunct="0"/>
            <a:r>
              <a:rPr lang="es-MX" sz="800" dirty="0"/>
              <a:t>20 TOTAL </a:t>
            </a:r>
            <a:endParaRPr lang="es-ES" sz="800" dirty="0"/>
          </a:p>
        </p:txBody>
      </p:sp>
      <p:sp>
        <p:nvSpPr>
          <p:cNvPr id="55310" name="Line 16"/>
          <p:cNvSpPr>
            <a:spLocks noChangeShapeType="1"/>
          </p:cNvSpPr>
          <p:nvPr/>
        </p:nvSpPr>
        <p:spPr bwMode="auto">
          <a:xfrm>
            <a:off x="2475970" y="8645400"/>
            <a:ext cx="881062" cy="0"/>
          </a:xfrm>
          <a:prstGeom prst="line">
            <a:avLst/>
          </a:prstGeom>
          <a:noFill/>
          <a:ln w="9525">
            <a:solidFill>
              <a:srgbClr val="32946A"/>
            </a:solidFill>
            <a:prstDash val="lgDashDotDot"/>
            <a:round/>
            <a:headEnd/>
            <a:tailEnd/>
          </a:ln>
        </p:spPr>
        <p:txBody>
          <a:bodyPr/>
          <a:lstStyle/>
          <a:p>
            <a:endParaRPr lang="es-MX"/>
          </a:p>
        </p:txBody>
      </p:sp>
      <p:sp>
        <p:nvSpPr>
          <p:cNvPr id="55311" name="Line 82"/>
          <p:cNvSpPr>
            <a:spLocks noChangeShapeType="1"/>
          </p:cNvSpPr>
          <p:nvPr/>
        </p:nvSpPr>
        <p:spPr bwMode="auto">
          <a:xfrm>
            <a:off x="1253688" y="5659873"/>
            <a:ext cx="0" cy="1116000"/>
          </a:xfrm>
          <a:prstGeom prst="line">
            <a:avLst/>
          </a:prstGeom>
          <a:noFill/>
          <a:ln w="9525">
            <a:solidFill>
              <a:schemeClr val="tx1"/>
            </a:solidFill>
            <a:round/>
            <a:headEnd/>
            <a:tailEnd/>
          </a:ln>
        </p:spPr>
        <p:txBody>
          <a:bodyPr>
            <a:spAutoFit/>
          </a:bodyPr>
          <a:lstStyle/>
          <a:p>
            <a:endParaRPr lang="es-MX" sz="700"/>
          </a:p>
        </p:txBody>
      </p:sp>
      <p:sp>
        <p:nvSpPr>
          <p:cNvPr id="55315" name="Line 57"/>
          <p:cNvSpPr>
            <a:spLocks noChangeShapeType="1"/>
          </p:cNvSpPr>
          <p:nvPr/>
        </p:nvSpPr>
        <p:spPr bwMode="auto">
          <a:xfrm>
            <a:off x="3445459" y="1693736"/>
            <a:ext cx="0" cy="5254625"/>
          </a:xfrm>
          <a:prstGeom prst="line">
            <a:avLst/>
          </a:prstGeom>
          <a:noFill/>
          <a:ln w="9525">
            <a:solidFill>
              <a:schemeClr val="tx1"/>
            </a:solidFill>
            <a:round/>
            <a:headEnd/>
            <a:tailEnd/>
          </a:ln>
        </p:spPr>
        <p:txBody>
          <a:bodyPr/>
          <a:lstStyle/>
          <a:p>
            <a:endParaRPr lang="es-MX" sz="700"/>
          </a:p>
        </p:txBody>
      </p:sp>
      <p:sp>
        <p:nvSpPr>
          <p:cNvPr id="59" name="Rectangle 42"/>
          <p:cNvSpPr>
            <a:spLocks noChangeArrowheads="1"/>
          </p:cNvSpPr>
          <p:nvPr/>
        </p:nvSpPr>
        <p:spPr bwMode="auto">
          <a:xfrm>
            <a:off x="651248" y="3673474"/>
            <a:ext cx="1188000" cy="468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just" eaLnBrk="0" hangingPunct="0">
              <a:buFontTx/>
              <a:buChar char="•"/>
              <a:defRPr/>
            </a:pPr>
            <a:endParaRPr lang="es-ES" sz="700">
              <a:cs typeface="+mn-cs"/>
            </a:endParaRPr>
          </a:p>
        </p:txBody>
      </p:sp>
      <p:sp>
        <p:nvSpPr>
          <p:cNvPr id="61" name="Rectangle 42"/>
          <p:cNvSpPr>
            <a:spLocks noChangeArrowheads="1"/>
          </p:cNvSpPr>
          <p:nvPr/>
        </p:nvSpPr>
        <p:spPr bwMode="auto">
          <a:xfrm>
            <a:off x="643933" y="4321049"/>
            <a:ext cx="1188000" cy="468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just" eaLnBrk="0" hangingPunct="0">
              <a:buFontTx/>
              <a:buChar char="•"/>
              <a:defRPr/>
            </a:pPr>
            <a:endParaRPr lang="es-ES" sz="700">
              <a:cs typeface="+mn-cs"/>
            </a:endParaRPr>
          </a:p>
        </p:txBody>
      </p:sp>
      <p:sp>
        <p:nvSpPr>
          <p:cNvPr id="55318" name="Text Box 39"/>
          <p:cNvSpPr txBox="1">
            <a:spLocks noChangeArrowheads="1"/>
          </p:cNvSpPr>
          <p:nvPr/>
        </p:nvSpPr>
        <p:spPr bwMode="auto">
          <a:xfrm>
            <a:off x="697908" y="4448050"/>
            <a:ext cx="1265237" cy="200055"/>
          </a:xfrm>
          <a:prstGeom prst="rect">
            <a:avLst/>
          </a:prstGeom>
          <a:noFill/>
          <a:ln w="9525" algn="ctr">
            <a:noFill/>
            <a:miter lim="800000"/>
            <a:headEnd/>
            <a:tailEnd/>
          </a:ln>
        </p:spPr>
        <p:txBody>
          <a:bodyPr>
            <a:spAutoFit/>
          </a:bodyPr>
          <a:lstStyle/>
          <a:p>
            <a:pPr algn="ctr" eaLnBrk="0" hangingPunct="0"/>
            <a:r>
              <a:rPr lang="es-MX" sz="700"/>
              <a:t>Supervisión Contable</a:t>
            </a:r>
          </a:p>
        </p:txBody>
      </p:sp>
      <p:sp>
        <p:nvSpPr>
          <p:cNvPr id="55319" name="Text Box 43"/>
          <p:cNvSpPr txBox="1">
            <a:spLocks noChangeArrowheads="1"/>
          </p:cNvSpPr>
          <p:nvPr/>
        </p:nvSpPr>
        <p:spPr bwMode="auto">
          <a:xfrm>
            <a:off x="873498" y="3814763"/>
            <a:ext cx="928687" cy="178510"/>
          </a:xfrm>
          <a:prstGeom prst="rect">
            <a:avLst/>
          </a:prstGeom>
          <a:noFill/>
          <a:ln w="9525" algn="ctr">
            <a:noFill/>
            <a:miter lim="800000"/>
            <a:headEnd/>
            <a:tailEnd/>
          </a:ln>
        </p:spPr>
        <p:txBody>
          <a:bodyPr>
            <a:spAutoFit/>
          </a:bodyPr>
          <a:lstStyle/>
          <a:p>
            <a:pPr algn="ctr" eaLnBrk="0" hangingPunct="0">
              <a:lnSpc>
                <a:spcPct val="80000"/>
              </a:lnSpc>
            </a:pPr>
            <a:r>
              <a:rPr lang="es-MX" sz="700"/>
              <a:t>Jurídico</a:t>
            </a:r>
          </a:p>
        </p:txBody>
      </p:sp>
      <p:sp>
        <p:nvSpPr>
          <p:cNvPr id="67" name="Text Box 51"/>
          <p:cNvSpPr txBox="1">
            <a:spLocks noChangeArrowheads="1"/>
          </p:cNvSpPr>
          <p:nvPr/>
        </p:nvSpPr>
        <p:spPr bwMode="auto">
          <a:xfrm>
            <a:off x="2847010" y="2173037"/>
            <a:ext cx="1188000" cy="468000"/>
          </a:xfrm>
          <a:prstGeom prst="rect">
            <a:avLst/>
          </a:prstGeom>
          <a:solidFill>
            <a:schemeClr val="bg1"/>
          </a:solidFill>
          <a:ln w="6350">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lIns="91426" tIns="45712" rIns="91426" bIns="45712"/>
          <a:lstStyle/>
          <a:p>
            <a:pPr algn="ctr" eaLnBrk="0" hangingPunct="0">
              <a:buFontTx/>
              <a:buChar char="•"/>
              <a:defRPr/>
            </a:pPr>
            <a:endParaRPr lang="es-MX" sz="700">
              <a:cs typeface="+mn-cs"/>
            </a:endParaRPr>
          </a:p>
        </p:txBody>
      </p:sp>
      <p:sp>
        <p:nvSpPr>
          <p:cNvPr id="68" name="Text Box 53"/>
          <p:cNvSpPr txBox="1">
            <a:spLocks noChangeArrowheads="1"/>
          </p:cNvSpPr>
          <p:nvPr/>
        </p:nvSpPr>
        <p:spPr bwMode="auto">
          <a:xfrm>
            <a:off x="2846605" y="1498599"/>
            <a:ext cx="1188000" cy="468000"/>
          </a:xfrm>
          <a:prstGeom prst="rect">
            <a:avLst/>
          </a:prstGeom>
          <a:solidFill>
            <a:schemeClr val="bg1"/>
          </a:solidFill>
          <a:ln w="6350">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lIns="91426" tIns="45712" rIns="91426" bIns="45712"/>
          <a:lstStyle/>
          <a:p>
            <a:pPr algn="ctr" eaLnBrk="0" hangingPunct="0">
              <a:buFontTx/>
              <a:buChar char="•"/>
              <a:defRPr/>
            </a:pPr>
            <a:endParaRPr lang="es-MX" sz="700">
              <a:cs typeface="+mn-cs"/>
            </a:endParaRPr>
          </a:p>
          <a:p>
            <a:pPr algn="ctr" eaLnBrk="0" hangingPunct="0">
              <a:defRPr/>
            </a:pPr>
            <a:endParaRPr lang="es-MX" sz="700">
              <a:cs typeface="+mn-cs"/>
            </a:endParaRPr>
          </a:p>
        </p:txBody>
      </p:sp>
      <p:sp>
        <p:nvSpPr>
          <p:cNvPr id="55322" name="43 Rectángulo"/>
          <p:cNvSpPr>
            <a:spLocks noChangeArrowheads="1"/>
          </p:cNvSpPr>
          <p:nvPr/>
        </p:nvSpPr>
        <p:spPr bwMode="auto">
          <a:xfrm>
            <a:off x="2847010" y="2114518"/>
            <a:ext cx="1227968" cy="307777"/>
          </a:xfrm>
          <a:prstGeom prst="rect">
            <a:avLst/>
          </a:prstGeom>
          <a:noFill/>
          <a:ln w="9525">
            <a:noFill/>
            <a:miter lim="800000"/>
            <a:headEnd/>
            <a:tailEnd/>
          </a:ln>
        </p:spPr>
        <p:txBody>
          <a:bodyPr wrap="square">
            <a:spAutoFit/>
          </a:bodyPr>
          <a:lstStyle/>
          <a:p>
            <a:pPr algn="ctr" eaLnBrk="0" hangingPunct="0"/>
            <a:r>
              <a:rPr lang="es-MX" sz="700" dirty="0">
                <a:solidFill>
                  <a:srgbClr val="000000"/>
                </a:solidFill>
              </a:rPr>
              <a:t>Dirección de</a:t>
            </a:r>
          </a:p>
          <a:p>
            <a:pPr algn="ctr" eaLnBrk="0" hangingPunct="0"/>
            <a:r>
              <a:rPr lang="es-MX" sz="700" dirty="0">
                <a:solidFill>
                  <a:srgbClr val="000000"/>
                </a:solidFill>
              </a:rPr>
              <a:t>Administración</a:t>
            </a:r>
          </a:p>
        </p:txBody>
      </p:sp>
      <p:sp>
        <p:nvSpPr>
          <p:cNvPr id="71" name="Rectangle 42"/>
          <p:cNvSpPr>
            <a:spLocks noChangeArrowheads="1"/>
          </p:cNvSpPr>
          <p:nvPr/>
        </p:nvSpPr>
        <p:spPr bwMode="auto">
          <a:xfrm>
            <a:off x="4983163" y="6463147"/>
            <a:ext cx="1188000" cy="468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just" eaLnBrk="0" hangingPunct="0">
              <a:buFontTx/>
              <a:buChar char="•"/>
              <a:defRPr/>
            </a:pPr>
            <a:endParaRPr lang="es-ES" sz="700">
              <a:cs typeface="+mn-cs"/>
            </a:endParaRPr>
          </a:p>
        </p:txBody>
      </p:sp>
      <p:sp>
        <p:nvSpPr>
          <p:cNvPr id="55324" name="Text Box 43"/>
          <p:cNvSpPr txBox="1">
            <a:spLocks noChangeArrowheads="1"/>
          </p:cNvSpPr>
          <p:nvPr/>
        </p:nvSpPr>
        <p:spPr bwMode="auto">
          <a:xfrm>
            <a:off x="5038725" y="6612373"/>
            <a:ext cx="1262063" cy="190500"/>
          </a:xfrm>
          <a:prstGeom prst="rect">
            <a:avLst/>
          </a:prstGeom>
          <a:noFill/>
          <a:ln w="9525" algn="ctr">
            <a:noFill/>
            <a:miter lim="800000"/>
            <a:headEnd/>
            <a:tailEnd/>
          </a:ln>
        </p:spPr>
        <p:txBody>
          <a:bodyPr>
            <a:spAutoFit/>
          </a:bodyPr>
          <a:lstStyle/>
          <a:p>
            <a:pPr algn="ctr" eaLnBrk="0" hangingPunct="0">
              <a:lnSpc>
                <a:spcPct val="80000"/>
              </a:lnSpc>
            </a:pPr>
            <a:r>
              <a:rPr lang="es-MX" sz="800"/>
              <a:t>Vendedor</a:t>
            </a:r>
          </a:p>
        </p:txBody>
      </p:sp>
      <p:sp>
        <p:nvSpPr>
          <p:cNvPr id="73" name="Rectangle 42"/>
          <p:cNvSpPr>
            <a:spLocks noChangeArrowheads="1"/>
          </p:cNvSpPr>
          <p:nvPr/>
        </p:nvSpPr>
        <p:spPr bwMode="auto">
          <a:xfrm>
            <a:off x="654423" y="5845609"/>
            <a:ext cx="1188000" cy="468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just" eaLnBrk="0" hangingPunct="0">
              <a:buFontTx/>
              <a:buChar char="•"/>
              <a:defRPr/>
            </a:pPr>
            <a:endParaRPr lang="es-ES" sz="700">
              <a:cs typeface="+mn-cs"/>
            </a:endParaRPr>
          </a:p>
        </p:txBody>
      </p:sp>
      <p:sp>
        <p:nvSpPr>
          <p:cNvPr id="55326" name="Text Box 43"/>
          <p:cNvSpPr txBox="1">
            <a:spLocks noChangeArrowheads="1"/>
          </p:cNvSpPr>
          <p:nvPr/>
        </p:nvSpPr>
        <p:spPr bwMode="auto">
          <a:xfrm>
            <a:off x="641225" y="5912285"/>
            <a:ext cx="1248770" cy="264688"/>
          </a:xfrm>
          <a:prstGeom prst="rect">
            <a:avLst/>
          </a:prstGeom>
          <a:noFill/>
          <a:ln w="9525" algn="ctr">
            <a:noFill/>
            <a:miter lim="800000"/>
            <a:headEnd/>
            <a:tailEnd/>
          </a:ln>
        </p:spPr>
        <p:txBody>
          <a:bodyPr wrap="square">
            <a:spAutoFit/>
          </a:bodyPr>
          <a:lstStyle/>
          <a:p>
            <a:pPr algn="ctr" eaLnBrk="0" hangingPunct="0">
              <a:lnSpc>
                <a:spcPct val="80000"/>
              </a:lnSpc>
            </a:pPr>
            <a:r>
              <a:rPr lang="es-MX" sz="700" dirty="0"/>
              <a:t>Supervisión de Reservaciones</a:t>
            </a:r>
          </a:p>
        </p:txBody>
      </p:sp>
      <p:sp>
        <p:nvSpPr>
          <p:cNvPr id="55327" name="43 Rectángulo"/>
          <p:cNvSpPr>
            <a:spLocks noChangeArrowheads="1"/>
          </p:cNvSpPr>
          <p:nvPr/>
        </p:nvSpPr>
        <p:spPr bwMode="auto">
          <a:xfrm>
            <a:off x="2799820" y="1507811"/>
            <a:ext cx="1317625" cy="415498"/>
          </a:xfrm>
          <a:prstGeom prst="rect">
            <a:avLst/>
          </a:prstGeom>
          <a:noFill/>
          <a:ln w="9525">
            <a:noFill/>
            <a:miter lim="800000"/>
            <a:headEnd/>
            <a:tailEnd/>
          </a:ln>
        </p:spPr>
        <p:txBody>
          <a:bodyPr>
            <a:spAutoFit/>
          </a:bodyPr>
          <a:lstStyle/>
          <a:p>
            <a:pPr algn="ctr" eaLnBrk="0" hangingPunct="0"/>
            <a:r>
              <a:rPr lang="es-MX" sz="700" dirty="0">
                <a:solidFill>
                  <a:srgbClr val="000000"/>
                </a:solidFill>
              </a:rPr>
              <a:t>Dirección General del Museo Laberinto de las Ciencias y las Artes</a:t>
            </a:r>
            <a:endParaRPr lang="es-ES" sz="700" dirty="0">
              <a:solidFill>
                <a:srgbClr val="000000"/>
              </a:solidFill>
            </a:endParaRPr>
          </a:p>
        </p:txBody>
      </p:sp>
      <p:sp>
        <p:nvSpPr>
          <p:cNvPr id="80" name="Rectangle 42"/>
          <p:cNvSpPr>
            <a:spLocks noChangeArrowheads="1"/>
          </p:cNvSpPr>
          <p:nvPr/>
        </p:nvSpPr>
        <p:spPr bwMode="auto">
          <a:xfrm>
            <a:off x="2848815" y="5839259"/>
            <a:ext cx="1188000" cy="468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just" eaLnBrk="0" hangingPunct="0">
              <a:buFontTx/>
              <a:buChar char="•"/>
              <a:defRPr/>
            </a:pPr>
            <a:endParaRPr lang="es-ES" sz="700">
              <a:cs typeface="+mn-cs"/>
            </a:endParaRPr>
          </a:p>
        </p:txBody>
      </p:sp>
      <p:sp>
        <p:nvSpPr>
          <p:cNvPr id="55329" name="Text Box 43"/>
          <p:cNvSpPr txBox="1">
            <a:spLocks noChangeArrowheads="1"/>
          </p:cNvSpPr>
          <p:nvPr/>
        </p:nvSpPr>
        <p:spPr bwMode="auto">
          <a:xfrm>
            <a:off x="2804925" y="5930588"/>
            <a:ext cx="1293813" cy="178510"/>
          </a:xfrm>
          <a:prstGeom prst="rect">
            <a:avLst/>
          </a:prstGeom>
          <a:noFill/>
          <a:ln w="9525" algn="ctr">
            <a:noFill/>
            <a:miter lim="800000"/>
            <a:headEnd/>
            <a:tailEnd/>
          </a:ln>
        </p:spPr>
        <p:txBody>
          <a:bodyPr wrap="square">
            <a:spAutoFit/>
          </a:bodyPr>
          <a:lstStyle/>
          <a:p>
            <a:pPr algn="ctr" eaLnBrk="0" hangingPunct="0">
              <a:lnSpc>
                <a:spcPct val="80000"/>
              </a:lnSpc>
            </a:pPr>
            <a:r>
              <a:rPr lang="es-MX" sz="700" dirty="0"/>
              <a:t>Supervisión de Taquilla</a:t>
            </a:r>
          </a:p>
        </p:txBody>
      </p:sp>
      <p:sp>
        <p:nvSpPr>
          <p:cNvPr id="82" name="Rectangle 42"/>
          <p:cNvSpPr>
            <a:spLocks noChangeArrowheads="1"/>
          </p:cNvSpPr>
          <p:nvPr/>
        </p:nvSpPr>
        <p:spPr bwMode="auto">
          <a:xfrm>
            <a:off x="4984750" y="3681412"/>
            <a:ext cx="1188000" cy="468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just" eaLnBrk="0" hangingPunct="0">
              <a:buFontTx/>
              <a:buChar char="•"/>
              <a:defRPr/>
            </a:pPr>
            <a:endParaRPr lang="es-ES" sz="700">
              <a:cs typeface="+mn-cs"/>
            </a:endParaRPr>
          </a:p>
        </p:txBody>
      </p:sp>
      <p:sp>
        <p:nvSpPr>
          <p:cNvPr id="55331" name="Text Box 43"/>
          <p:cNvSpPr txBox="1">
            <a:spLocks noChangeArrowheads="1"/>
          </p:cNvSpPr>
          <p:nvPr/>
        </p:nvSpPr>
        <p:spPr bwMode="auto">
          <a:xfrm>
            <a:off x="5145088" y="3767138"/>
            <a:ext cx="1017587" cy="264688"/>
          </a:xfrm>
          <a:prstGeom prst="rect">
            <a:avLst/>
          </a:prstGeom>
          <a:noFill/>
          <a:ln w="9525" algn="ctr">
            <a:noFill/>
            <a:miter lim="800000"/>
            <a:headEnd/>
            <a:tailEnd/>
          </a:ln>
        </p:spPr>
        <p:txBody>
          <a:bodyPr>
            <a:spAutoFit/>
          </a:bodyPr>
          <a:lstStyle/>
          <a:p>
            <a:pPr algn="ctr" eaLnBrk="0" hangingPunct="0">
              <a:lnSpc>
                <a:spcPct val="80000"/>
              </a:lnSpc>
            </a:pPr>
            <a:r>
              <a:rPr lang="es-MX" sz="700"/>
              <a:t>Supervisión </a:t>
            </a:r>
          </a:p>
          <a:p>
            <a:pPr algn="ctr" eaLnBrk="0" hangingPunct="0">
              <a:lnSpc>
                <a:spcPct val="80000"/>
              </a:lnSpc>
            </a:pPr>
            <a:r>
              <a:rPr lang="es-MX" sz="700"/>
              <a:t> de Presupuesto</a:t>
            </a:r>
          </a:p>
        </p:txBody>
      </p:sp>
      <p:sp>
        <p:nvSpPr>
          <p:cNvPr id="85" name="Rectangle 42"/>
          <p:cNvSpPr>
            <a:spLocks noChangeArrowheads="1"/>
          </p:cNvSpPr>
          <p:nvPr/>
        </p:nvSpPr>
        <p:spPr bwMode="auto">
          <a:xfrm>
            <a:off x="2850403" y="6442509"/>
            <a:ext cx="1188000" cy="468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just" eaLnBrk="0" hangingPunct="0">
              <a:buFontTx/>
              <a:buChar char="•"/>
              <a:defRPr/>
            </a:pPr>
            <a:endParaRPr lang="es-ES" sz="700">
              <a:cs typeface="+mn-cs"/>
            </a:endParaRPr>
          </a:p>
        </p:txBody>
      </p:sp>
      <p:sp>
        <p:nvSpPr>
          <p:cNvPr id="55333" name="Text Box 43"/>
          <p:cNvSpPr txBox="1">
            <a:spLocks noChangeArrowheads="1"/>
          </p:cNvSpPr>
          <p:nvPr/>
        </p:nvSpPr>
        <p:spPr bwMode="auto">
          <a:xfrm>
            <a:off x="2850403" y="6532998"/>
            <a:ext cx="1211263" cy="264688"/>
          </a:xfrm>
          <a:prstGeom prst="rect">
            <a:avLst/>
          </a:prstGeom>
          <a:noFill/>
          <a:ln w="9525" algn="ctr">
            <a:noFill/>
            <a:miter lim="800000"/>
            <a:headEnd/>
            <a:tailEnd/>
          </a:ln>
        </p:spPr>
        <p:txBody>
          <a:bodyPr>
            <a:spAutoFit/>
          </a:bodyPr>
          <a:lstStyle/>
          <a:p>
            <a:pPr algn="ctr" eaLnBrk="0" hangingPunct="0">
              <a:lnSpc>
                <a:spcPct val="80000"/>
              </a:lnSpc>
            </a:pPr>
            <a:r>
              <a:rPr lang="es-MX" sz="700" dirty="0"/>
              <a:t>Taquillas</a:t>
            </a:r>
          </a:p>
          <a:p>
            <a:pPr algn="ctr" eaLnBrk="0" hangingPunct="0">
              <a:lnSpc>
                <a:spcPct val="80000"/>
              </a:lnSpc>
            </a:pPr>
            <a:r>
              <a:rPr lang="es-MX" sz="700" dirty="0"/>
              <a:t>(2)</a:t>
            </a:r>
          </a:p>
        </p:txBody>
      </p:sp>
      <p:sp>
        <p:nvSpPr>
          <p:cNvPr id="87" name="Rectangle 42"/>
          <p:cNvSpPr>
            <a:spLocks noChangeArrowheads="1"/>
          </p:cNvSpPr>
          <p:nvPr/>
        </p:nvSpPr>
        <p:spPr bwMode="auto">
          <a:xfrm>
            <a:off x="642345" y="5054599"/>
            <a:ext cx="1188000" cy="468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just" eaLnBrk="0" hangingPunct="0">
              <a:buFontTx/>
              <a:buChar char="•"/>
              <a:defRPr/>
            </a:pPr>
            <a:endParaRPr lang="es-ES" sz="700">
              <a:cs typeface="+mn-cs"/>
            </a:endParaRPr>
          </a:p>
        </p:txBody>
      </p:sp>
      <p:sp>
        <p:nvSpPr>
          <p:cNvPr id="55335" name="Text Box 43"/>
          <p:cNvSpPr txBox="1">
            <a:spLocks noChangeArrowheads="1"/>
          </p:cNvSpPr>
          <p:nvPr/>
        </p:nvSpPr>
        <p:spPr bwMode="auto">
          <a:xfrm>
            <a:off x="780458" y="5210175"/>
            <a:ext cx="1101725" cy="307777"/>
          </a:xfrm>
          <a:prstGeom prst="rect">
            <a:avLst/>
          </a:prstGeom>
          <a:noFill/>
          <a:ln w="9525" algn="ctr">
            <a:noFill/>
            <a:miter lim="800000"/>
            <a:headEnd/>
            <a:tailEnd/>
          </a:ln>
        </p:spPr>
        <p:txBody>
          <a:bodyPr>
            <a:spAutoFit/>
          </a:bodyPr>
          <a:lstStyle/>
          <a:p>
            <a:pPr algn="ctr" eaLnBrk="0" hangingPunct="0"/>
            <a:r>
              <a:rPr lang="es-MX" sz="700" dirty="0"/>
              <a:t>Supervisión de Compras</a:t>
            </a:r>
          </a:p>
        </p:txBody>
      </p:sp>
      <p:sp>
        <p:nvSpPr>
          <p:cNvPr id="89" name="Rectangle 42"/>
          <p:cNvSpPr>
            <a:spLocks noChangeArrowheads="1"/>
          </p:cNvSpPr>
          <p:nvPr/>
        </p:nvSpPr>
        <p:spPr bwMode="auto">
          <a:xfrm>
            <a:off x="4984750" y="4313237"/>
            <a:ext cx="1188000" cy="468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just" eaLnBrk="0" hangingPunct="0">
              <a:buFontTx/>
              <a:buChar char="•"/>
              <a:defRPr/>
            </a:pPr>
            <a:endParaRPr lang="es-ES" sz="700">
              <a:cs typeface="+mn-cs"/>
            </a:endParaRPr>
          </a:p>
        </p:txBody>
      </p:sp>
      <p:sp>
        <p:nvSpPr>
          <p:cNvPr id="55337" name="Text Box 43"/>
          <p:cNvSpPr txBox="1">
            <a:spLocks noChangeArrowheads="1"/>
          </p:cNvSpPr>
          <p:nvPr/>
        </p:nvSpPr>
        <p:spPr bwMode="auto">
          <a:xfrm>
            <a:off x="5154613" y="4400550"/>
            <a:ext cx="1101725" cy="264688"/>
          </a:xfrm>
          <a:prstGeom prst="rect">
            <a:avLst/>
          </a:prstGeom>
          <a:noFill/>
          <a:ln w="9525" algn="ctr">
            <a:noFill/>
            <a:miter lim="800000"/>
            <a:headEnd/>
            <a:tailEnd/>
          </a:ln>
        </p:spPr>
        <p:txBody>
          <a:bodyPr>
            <a:spAutoFit/>
          </a:bodyPr>
          <a:lstStyle/>
          <a:p>
            <a:pPr algn="ctr" eaLnBrk="0" hangingPunct="0">
              <a:lnSpc>
                <a:spcPct val="80000"/>
              </a:lnSpc>
            </a:pPr>
            <a:r>
              <a:rPr lang="es-MX" sz="700" dirty="0"/>
              <a:t>Supervisión de Recursos Humanos</a:t>
            </a:r>
          </a:p>
        </p:txBody>
      </p:sp>
      <p:sp>
        <p:nvSpPr>
          <p:cNvPr id="47148" name="Line 71"/>
          <p:cNvSpPr>
            <a:spLocks noChangeShapeType="1"/>
          </p:cNvSpPr>
          <p:nvPr/>
        </p:nvSpPr>
        <p:spPr bwMode="auto">
          <a:xfrm>
            <a:off x="2858340" y="2397373"/>
            <a:ext cx="1188000" cy="0"/>
          </a:xfrm>
          <a:prstGeom prst="line">
            <a:avLst/>
          </a:prstGeom>
          <a:noFill/>
          <a:ln w="9525">
            <a:solidFill>
              <a:schemeClr val="accent5">
                <a:lumMod val="50000"/>
              </a:schemeClr>
            </a:solidFill>
            <a:prstDash val="lgDashDotDot"/>
            <a:round/>
            <a:headEnd/>
            <a:tailEnd/>
          </a:ln>
        </p:spPr>
        <p:txBody>
          <a:bodyPr/>
          <a:lstStyle/>
          <a:p>
            <a:pPr>
              <a:defRPr/>
            </a:pPr>
            <a:endParaRPr lang="es-MX" sz="700"/>
          </a:p>
        </p:txBody>
      </p:sp>
      <p:sp>
        <p:nvSpPr>
          <p:cNvPr id="49" name="Text Box 51"/>
          <p:cNvSpPr txBox="1">
            <a:spLocks noChangeArrowheads="1"/>
          </p:cNvSpPr>
          <p:nvPr/>
        </p:nvSpPr>
        <p:spPr bwMode="auto">
          <a:xfrm>
            <a:off x="4994275" y="2940049"/>
            <a:ext cx="1188000" cy="468000"/>
          </a:xfrm>
          <a:prstGeom prst="rect">
            <a:avLst/>
          </a:prstGeom>
          <a:solidFill>
            <a:schemeClr val="bg1"/>
          </a:solidFill>
          <a:ln w="6350">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lIns="91426" tIns="45712" rIns="91426" bIns="45712"/>
          <a:lstStyle/>
          <a:p>
            <a:pPr algn="ctr" eaLnBrk="0" hangingPunct="0">
              <a:buFontTx/>
              <a:buChar char="•"/>
              <a:defRPr/>
            </a:pPr>
            <a:endParaRPr lang="es-MX" sz="700" dirty="0">
              <a:cs typeface="+mn-cs"/>
            </a:endParaRPr>
          </a:p>
        </p:txBody>
      </p:sp>
      <p:sp>
        <p:nvSpPr>
          <p:cNvPr id="55340" name="49 CuadroTexto"/>
          <p:cNvSpPr txBox="1">
            <a:spLocks noChangeArrowheads="1"/>
          </p:cNvSpPr>
          <p:nvPr/>
        </p:nvSpPr>
        <p:spPr bwMode="auto">
          <a:xfrm>
            <a:off x="5006975" y="2943100"/>
            <a:ext cx="1175300" cy="415498"/>
          </a:xfrm>
          <a:prstGeom prst="rect">
            <a:avLst/>
          </a:prstGeom>
          <a:noFill/>
          <a:ln w="9525">
            <a:noFill/>
            <a:miter lim="800000"/>
            <a:headEnd/>
            <a:tailEnd/>
          </a:ln>
        </p:spPr>
        <p:txBody>
          <a:bodyPr wrap="square">
            <a:spAutoFit/>
          </a:bodyPr>
          <a:lstStyle/>
          <a:p>
            <a:pPr algn="ctr" eaLnBrk="0" hangingPunct="0"/>
            <a:r>
              <a:rPr lang="es-MX" sz="700" dirty="0"/>
              <a:t>Subdirección  de Administración</a:t>
            </a:r>
          </a:p>
          <a:p>
            <a:pPr algn="just" eaLnBrk="0" hangingPunct="0"/>
            <a:endParaRPr lang="es-ES" sz="700" dirty="0"/>
          </a:p>
        </p:txBody>
      </p:sp>
      <p:sp>
        <p:nvSpPr>
          <p:cNvPr id="51" name="Rectangle 42"/>
          <p:cNvSpPr>
            <a:spLocks noChangeArrowheads="1"/>
          </p:cNvSpPr>
          <p:nvPr/>
        </p:nvSpPr>
        <p:spPr bwMode="auto">
          <a:xfrm>
            <a:off x="4983163" y="5056529"/>
            <a:ext cx="1188000" cy="468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MX" sz="700" dirty="0"/>
              <a:t>Archivista</a:t>
            </a:r>
            <a:endParaRPr lang="es-ES" sz="700" dirty="0">
              <a:cs typeface="+mn-cs"/>
            </a:endParaRPr>
          </a:p>
        </p:txBody>
      </p:sp>
      <p:cxnSp>
        <p:nvCxnSpPr>
          <p:cNvPr id="55342" name="74 Conector recto"/>
          <p:cNvCxnSpPr>
            <a:cxnSpLocks noChangeShapeType="1"/>
          </p:cNvCxnSpPr>
          <p:nvPr/>
        </p:nvCxnSpPr>
        <p:spPr bwMode="auto">
          <a:xfrm>
            <a:off x="4770438" y="5991660"/>
            <a:ext cx="1338262" cy="973138"/>
          </a:xfrm>
          <a:prstGeom prst="line">
            <a:avLst/>
          </a:prstGeom>
          <a:noFill/>
          <a:ln w="9525" algn="ctr">
            <a:noFill/>
            <a:round/>
            <a:headEnd/>
            <a:tailEnd/>
          </a:ln>
        </p:spPr>
      </p:cxnSp>
      <p:sp>
        <p:nvSpPr>
          <p:cNvPr id="55343" name="43 Rectángulo"/>
          <p:cNvSpPr>
            <a:spLocks noChangeArrowheads="1"/>
          </p:cNvSpPr>
          <p:nvPr/>
        </p:nvSpPr>
        <p:spPr bwMode="auto">
          <a:xfrm>
            <a:off x="2810435" y="2360798"/>
            <a:ext cx="1249913" cy="200055"/>
          </a:xfrm>
          <a:prstGeom prst="rect">
            <a:avLst/>
          </a:prstGeom>
          <a:noFill/>
          <a:ln w="9525">
            <a:noFill/>
            <a:miter lim="800000"/>
            <a:headEnd/>
            <a:tailEnd/>
          </a:ln>
        </p:spPr>
        <p:txBody>
          <a:bodyPr wrap="square">
            <a:spAutoFit/>
          </a:bodyPr>
          <a:lstStyle/>
          <a:p>
            <a:pPr algn="ctr" eaLnBrk="0" hangingPunct="0"/>
            <a:r>
              <a:rPr lang="es-MX" sz="700" b="0" dirty="0">
                <a:solidFill>
                  <a:srgbClr val="000000"/>
                </a:solidFill>
              </a:rPr>
              <a:t>Gisela Edith Caro Zumaya</a:t>
            </a:r>
          </a:p>
        </p:txBody>
      </p:sp>
      <p:sp>
        <p:nvSpPr>
          <p:cNvPr id="55344" name="Rectangle 42"/>
          <p:cNvSpPr>
            <a:spLocks noChangeArrowheads="1"/>
          </p:cNvSpPr>
          <p:nvPr/>
        </p:nvSpPr>
        <p:spPr bwMode="auto">
          <a:xfrm>
            <a:off x="709300" y="6626660"/>
            <a:ext cx="1206500" cy="161925"/>
          </a:xfrm>
          <a:prstGeom prst="rect">
            <a:avLst/>
          </a:prstGeom>
          <a:noFill/>
          <a:ln w="9525" algn="ctr">
            <a:noFill/>
            <a:prstDash val="lgDashDotDot"/>
            <a:miter lim="800000"/>
            <a:headEnd/>
            <a:tailEnd/>
          </a:ln>
        </p:spPr>
        <p:txBody>
          <a:bodyPr anchor="ctr"/>
          <a:lstStyle/>
          <a:p>
            <a:pPr algn="ctr" eaLnBrk="0" hangingPunct="0">
              <a:lnSpc>
                <a:spcPct val="80000"/>
              </a:lnSpc>
            </a:pPr>
            <a:endParaRPr lang="es-MX" sz="700"/>
          </a:p>
        </p:txBody>
      </p:sp>
      <p:sp>
        <p:nvSpPr>
          <p:cNvPr id="3" name="Rectangle 42"/>
          <p:cNvSpPr>
            <a:spLocks noChangeArrowheads="1"/>
          </p:cNvSpPr>
          <p:nvPr/>
        </p:nvSpPr>
        <p:spPr bwMode="auto">
          <a:xfrm>
            <a:off x="625163" y="6550459"/>
            <a:ext cx="1188000" cy="468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just" eaLnBrk="0" hangingPunct="0">
              <a:buFontTx/>
              <a:buChar char="•"/>
              <a:defRPr/>
            </a:pPr>
            <a:endParaRPr lang="es-ES" sz="700">
              <a:cs typeface="+mn-cs"/>
            </a:endParaRPr>
          </a:p>
        </p:txBody>
      </p:sp>
      <p:sp>
        <p:nvSpPr>
          <p:cNvPr id="55346" name="Rectangle 42"/>
          <p:cNvSpPr>
            <a:spLocks noChangeArrowheads="1"/>
          </p:cNvSpPr>
          <p:nvPr/>
        </p:nvSpPr>
        <p:spPr bwMode="auto">
          <a:xfrm>
            <a:off x="709300" y="6640948"/>
            <a:ext cx="1122363" cy="323850"/>
          </a:xfrm>
          <a:prstGeom prst="rect">
            <a:avLst/>
          </a:prstGeom>
          <a:noFill/>
          <a:ln w="9525" algn="ctr">
            <a:noFill/>
            <a:prstDash val="lgDashDotDot"/>
            <a:miter lim="800000"/>
            <a:headEnd/>
            <a:tailEnd/>
          </a:ln>
        </p:spPr>
        <p:txBody>
          <a:bodyPr anchor="ctr"/>
          <a:lstStyle/>
          <a:p>
            <a:pPr algn="ctr" eaLnBrk="0" hangingPunct="0">
              <a:lnSpc>
                <a:spcPct val="80000"/>
              </a:lnSpc>
            </a:pPr>
            <a:r>
              <a:rPr lang="es-MX" sz="700"/>
              <a:t>Ejecutivo de Reservaciones (2)</a:t>
            </a:r>
          </a:p>
        </p:txBody>
      </p:sp>
      <p:sp>
        <p:nvSpPr>
          <p:cNvPr id="55347" name="Line 63"/>
          <p:cNvSpPr>
            <a:spLocks noChangeShapeType="1"/>
          </p:cNvSpPr>
          <p:nvPr/>
        </p:nvSpPr>
        <p:spPr bwMode="auto">
          <a:xfrm>
            <a:off x="1261003" y="5659873"/>
            <a:ext cx="4392000" cy="0"/>
          </a:xfrm>
          <a:prstGeom prst="line">
            <a:avLst/>
          </a:prstGeom>
          <a:noFill/>
          <a:ln w="9525">
            <a:solidFill>
              <a:schemeClr val="tx1"/>
            </a:solidFill>
            <a:round/>
            <a:headEnd/>
            <a:tailEnd/>
          </a:ln>
        </p:spPr>
        <p:txBody>
          <a:bodyPr>
            <a:spAutoFit/>
          </a:bodyPr>
          <a:lstStyle/>
          <a:p>
            <a:endParaRPr lang="es-MX"/>
          </a:p>
        </p:txBody>
      </p:sp>
      <p:sp>
        <p:nvSpPr>
          <p:cNvPr id="55349" name="Text Box 18"/>
          <p:cNvSpPr txBox="1">
            <a:spLocks noChangeArrowheads="1"/>
          </p:cNvSpPr>
          <p:nvPr/>
        </p:nvSpPr>
        <p:spPr bwMode="auto">
          <a:xfrm>
            <a:off x="3997325" y="8243888"/>
            <a:ext cx="2786063" cy="701675"/>
          </a:xfrm>
          <a:prstGeom prst="rect">
            <a:avLst/>
          </a:prstGeom>
          <a:noFill/>
          <a:ln w="9525">
            <a:noFill/>
            <a:miter lim="800000"/>
            <a:headEnd/>
            <a:tailEnd/>
          </a:ln>
        </p:spPr>
        <p:txBody>
          <a:bodyPr>
            <a:spAutoFit/>
          </a:bodyPr>
          <a:lstStyle/>
          <a:p>
            <a:pPr algn="just" defTabSz="817563" eaLnBrk="0" hangingPunct="0">
              <a:lnSpc>
                <a:spcPct val="110000"/>
              </a:lnSpc>
            </a:pPr>
            <a:r>
              <a:rPr lang="es-MX" sz="600" b="0"/>
              <a:t>La C. </a:t>
            </a:r>
            <a:r>
              <a:rPr lang="es-MX" sz="600" u="sng"/>
              <a:t>Gisela Edith Caro Zumaya</a:t>
            </a:r>
            <a:r>
              <a:rPr lang="es-MX" sz="600" b="0"/>
              <a:t>, titular administrativo del </a:t>
            </a:r>
            <a:r>
              <a:rPr lang="es-MX" sz="600" u="sng"/>
              <a:t>Museo Laberinto de las Ciencias y las Artes</a:t>
            </a:r>
            <a:r>
              <a:rPr lang="es-MX" sz="600" b="0"/>
              <a:t>, certifica que el presente organigrama refleja el personal, así como los puestos y nombramientos que integran la estructura vigente al mes de </a:t>
            </a:r>
            <a:r>
              <a:rPr lang="es-MX" sz="600"/>
              <a:t>Mayo del año 2017</a:t>
            </a:r>
            <a:r>
              <a:rPr lang="es-MX" sz="600" b="0"/>
              <a:t>.</a:t>
            </a:r>
          </a:p>
          <a:p>
            <a:pPr algn="just" defTabSz="817563" eaLnBrk="0" hangingPunct="0">
              <a:lnSpc>
                <a:spcPct val="110000"/>
              </a:lnSpc>
              <a:buFontTx/>
              <a:buChar char="•"/>
            </a:pPr>
            <a:endParaRPr lang="es-MX" sz="600" b="0"/>
          </a:p>
          <a:p>
            <a:pPr algn="just" defTabSz="817563" eaLnBrk="0" hangingPunct="0">
              <a:lnSpc>
                <a:spcPct val="110000"/>
              </a:lnSpc>
            </a:pPr>
            <a:r>
              <a:rPr lang="es-MX" sz="600" b="0"/>
              <a:t>Firma:________________________</a:t>
            </a:r>
          </a:p>
        </p:txBody>
      </p:sp>
      <p:sp>
        <p:nvSpPr>
          <p:cNvPr id="63" name="Rectangle 42"/>
          <p:cNvSpPr>
            <a:spLocks noChangeArrowheads="1"/>
          </p:cNvSpPr>
          <p:nvPr/>
        </p:nvSpPr>
        <p:spPr bwMode="auto">
          <a:xfrm>
            <a:off x="4984750" y="5839259"/>
            <a:ext cx="1188000" cy="468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just" eaLnBrk="0" hangingPunct="0">
              <a:defRPr/>
            </a:pPr>
            <a:r>
              <a:rPr lang="es-MX" sz="700" dirty="0"/>
              <a:t>Supervisión de Tienda</a:t>
            </a:r>
            <a:endParaRPr lang="es-ES" sz="700" dirty="0">
              <a:cs typeface="+mn-cs"/>
            </a:endParaRPr>
          </a:p>
        </p:txBody>
      </p:sp>
      <p:sp>
        <p:nvSpPr>
          <p:cNvPr id="64" name="Rectangle 42"/>
          <p:cNvSpPr>
            <a:spLocks noChangeArrowheads="1"/>
          </p:cNvSpPr>
          <p:nvPr/>
        </p:nvSpPr>
        <p:spPr bwMode="auto">
          <a:xfrm>
            <a:off x="3779525" y="7352147"/>
            <a:ext cx="1188000" cy="468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MX" sz="700" dirty="0"/>
              <a:t>Recepcionista</a:t>
            </a:r>
            <a:endParaRPr lang="es-ES" sz="700" dirty="0">
              <a:cs typeface="+mn-cs"/>
            </a:endParaRPr>
          </a:p>
        </p:txBody>
      </p:sp>
      <p:sp>
        <p:nvSpPr>
          <p:cNvPr id="65" name="Rectangle 42"/>
          <p:cNvSpPr>
            <a:spLocks noChangeArrowheads="1"/>
          </p:cNvSpPr>
          <p:nvPr/>
        </p:nvSpPr>
        <p:spPr bwMode="auto">
          <a:xfrm>
            <a:off x="1874868" y="7850623"/>
            <a:ext cx="1188000" cy="468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MX" sz="700">
                <a:cs typeface="+mn-cs"/>
              </a:rPr>
              <a:t>Chofer (2)</a:t>
            </a:r>
            <a:endParaRPr lang="es-ES" sz="700">
              <a:cs typeface="+mn-cs"/>
            </a:endParaRPr>
          </a:p>
        </p:txBody>
      </p:sp>
      <p:sp>
        <p:nvSpPr>
          <p:cNvPr id="69" name="Rectangle 42"/>
          <p:cNvSpPr>
            <a:spLocks noChangeArrowheads="1"/>
          </p:cNvSpPr>
          <p:nvPr/>
        </p:nvSpPr>
        <p:spPr bwMode="auto">
          <a:xfrm>
            <a:off x="1874868" y="7120373"/>
            <a:ext cx="1188000" cy="468000"/>
          </a:xfrm>
          <a:prstGeom prst="rect">
            <a:avLst/>
          </a:prstGeom>
          <a:solidFill>
            <a:schemeClr val="bg1"/>
          </a:solidFill>
          <a:ln w="9525" algn="ctr">
            <a:solidFill>
              <a:schemeClr val="accent5">
                <a:lumMod val="50000"/>
              </a:schemeClr>
            </a:solidFill>
            <a:prstDash val="lgDashDotDot"/>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MX" sz="700" dirty="0" smtClean="0">
                <a:cs typeface="+mn-cs"/>
              </a:rPr>
              <a:t>Almacén</a:t>
            </a:r>
            <a:endParaRPr lang="es-ES" sz="700" dirty="0">
              <a:cs typeface="+mn-cs"/>
            </a:endParaRPr>
          </a:p>
        </p:txBody>
      </p:sp>
      <p:sp>
        <p:nvSpPr>
          <p:cNvPr id="58" name="Line 57"/>
          <p:cNvSpPr>
            <a:spLocks noChangeShapeType="1"/>
          </p:cNvSpPr>
          <p:nvPr/>
        </p:nvSpPr>
        <p:spPr bwMode="auto">
          <a:xfrm>
            <a:off x="6320127" y="2827345"/>
            <a:ext cx="0" cy="2484000"/>
          </a:xfrm>
          <a:prstGeom prst="line">
            <a:avLst/>
          </a:prstGeom>
          <a:noFill/>
          <a:ln w="9525">
            <a:solidFill>
              <a:schemeClr val="tx1"/>
            </a:solidFill>
            <a:round/>
            <a:headEnd/>
            <a:tailEnd/>
          </a:ln>
        </p:spPr>
        <p:txBody>
          <a:bodyPr/>
          <a:lstStyle/>
          <a:p>
            <a:endParaRPr lang="es-MX" sz="700"/>
          </a:p>
        </p:txBody>
      </p:sp>
      <p:sp>
        <p:nvSpPr>
          <p:cNvPr id="78" name="Line 57"/>
          <p:cNvSpPr>
            <a:spLocks noChangeShapeType="1"/>
          </p:cNvSpPr>
          <p:nvPr/>
        </p:nvSpPr>
        <p:spPr bwMode="auto">
          <a:xfrm>
            <a:off x="560127" y="2827345"/>
            <a:ext cx="0" cy="2484000"/>
          </a:xfrm>
          <a:prstGeom prst="line">
            <a:avLst/>
          </a:prstGeom>
          <a:noFill/>
          <a:ln w="9525">
            <a:solidFill>
              <a:schemeClr val="tx1"/>
            </a:solidFill>
            <a:round/>
            <a:headEnd/>
            <a:tailEnd/>
          </a:ln>
        </p:spPr>
        <p:txBody>
          <a:bodyPr/>
          <a:lstStyle/>
          <a:p>
            <a:endParaRPr lang="es-MX" sz="70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5632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56324" name="Text Box 11"/>
          <p:cNvSpPr txBox="1">
            <a:spLocks noChangeArrowheads="1"/>
          </p:cNvSpPr>
          <p:nvPr/>
        </p:nvSpPr>
        <p:spPr bwMode="auto">
          <a:xfrm>
            <a:off x="1560513" y="1258888"/>
            <a:ext cx="5181600" cy="7131183"/>
          </a:xfrm>
          <a:prstGeom prst="rect">
            <a:avLst/>
          </a:prstGeom>
          <a:noFill/>
          <a:ln w="9525">
            <a:noFill/>
            <a:miter lim="800000"/>
            <a:headEnd/>
            <a:tailEnd/>
          </a:ln>
        </p:spPr>
        <p:txBody>
          <a:bodyPr>
            <a:spAutoFit/>
          </a:bodyPr>
          <a:lstStyle/>
          <a:p>
            <a:pPr marL="180975" indent="-180975" algn="ctr" eaLnBrk="0" hangingPunct="0"/>
            <a:r>
              <a:rPr lang="es-MX" i="1" dirty="0"/>
              <a:t>DIRECCIÓN DE ADMINISTRACIÓN</a:t>
            </a:r>
          </a:p>
          <a:p>
            <a:pPr marL="180975" indent="-180975" algn="ctr" eaLnBrk="0" hangingPunct="0"/>
            <a:endParaRPr lang="en-US" sz="1100" i="1" dirty="0"/>
          </a:p>
          <a:p>
            <a:pPr marL="180975" indent="-180975" eaLnBrk="0" hangingPunct="0"/>
            <a:r>
              <a:rPr lang="en-US" i="1" dirty="0"/>
              <a:t>OBJETIVO:</a:t>
            </a:r>
            <a:endParaRPr lang="en-US" b="0" dirty="0">
              <a:solidFill>
                <a:schemeClr val="accent2"/>
              </a:solidFill>
            </a:endParaRPr>
          </a:p>
          <a:p>
            <a:pPr marL="180975" indent="-180975" eaLnBrk="0" hangingPunct="0"/>
            <a:endParaRPr lang="es-ES_tradnl" sz="1100" b="0" dirty="0">
              <a:solidFill>
                <a:schemeClr val="accent2"/>
              </a:solidFill>
            </a:endParaRPr>
          </a:p>
          <a:p>
            <a:pPr marL="180975" indent="-180975" algn="just" eaLnBrk="0" hangingPunct="0"/>
            <a:r>
              <a:rPr lang="es-MX" b="0" dirty="0"/>
              <a:t>    Aplicar y controlar eficientemente el presupuesto autorizado por el Gobierno del Estado, así como los recursos por ingresos propios con la finalidad de cumplir con la misión y visión del Museo, garantizando que  los recursos humanos, materiales y financieros, suministros y servicios generales sean administrados de manera óptima.</a:t>
            </a:r>
          </a:p>
          <a:p>
            <a:pPr marL="180975" indent="-180975" eaLnBrk="0" hangingPunct="0"/>
            <a:endParaRPr lang="en-US" sz="1100" i="1" dirty="0"/>
          </a:p>
          <a:p>
            <a:pPr marL="180975" indent="-180975" eaLnBrk="0" hangingPunct="0"/>
            <a:endParaRPr lang="en-US" sz="1100" i="1" dirty="0"/>
          </a:p>
          <a:p>
            <a:pPr marL="180975" indent="-180975" eaLnBrk="0" hangingPunct="0"/>
            <a:endParaRPr lang="en-US" sz="1100" i="1" dirty="0"/>
          </a:p>
          <a:p>
            <a:pPr marL="180975" indent="-180975" eaLnBrk="0" hangingPunct="0"/>
            <a:r>
              <a:rPr lang="en-US" i="1" dirty="0"/>
              <a:t>FUNCIONES:</a:t>
            </a:r>
          </a:p>
          <a:p>
            <a:pPr marL="180975" indent="-180975" eaLnBrk="0" hangingPunct="0"/>
            <a:endParaRPr lang="en-US" sz="1000" i="1" dirty="0">
              <a:solidFill>
                <a:schemeClr val="accent2"/>
              </a:solidFill>
            </a:endParaRPr>
          </a:p>
          <a:p>
            <a:pPr marL="180975" indent="-180975" algn="just" eaLnBrk="0" hangingPunct="0">
              <a:lnSpc>
                <a:spcPct val="95000"/>
              </a:lnSpc>
              <a:buFont typeface="Wingdings" pitchFamily="2" charset="2"/>
              <a:buChar char="§"/>
            </a:pPr>
            <a:r>
              <a:rPr lang="es-MX" b="0" dirty="0"/>
              <a:t>Coordinar la elaboración e integración del presupuesto de ingresos y egresos del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Administrar y controlar el techo presupuestal liberado por la Dirección de Planeación y Presupuesto de la Secretaría de Finanzas del Gobierno del Estado  para el excelente funcionamiento del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Administrar los recursos financieros por concepto de ingresos propios.</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Planear la disponibilidad de los recursos para garantizar la ejecución de operación, planes y programas autorizados del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Generar los reportes del comportamiento presupuestal y financiero para llevar un mejor control en el gasto e informar a través de estados financieros a la Dirección  General la situación económica, así como a las autoridades que lo soliciten.</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Controlar los recursos financieros liberados para gastos de caja chica permitiendo de esta manera la operatividad del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Elaborar calendario de pagos para el cumplimiento de los anticipos según sea el caso acordado.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Establecer la políticas, normas, sistemas y procedimientos para la óptima administración de los recursos humanos, materiales y financieros de las distintas áreas del Museo, vigilando su aplicación.</a:t>
            </a:r>
          </a:p>
        </p:txBody>
      </p:sp>
      <p:sp>
        <p:nvSpPr>
          <p:cNvPr id="56325"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56326" name="Line 6"/>
          <p:cNvSpPr>
            <a:spLocks noChangeShapeType="1"/>
          </p:cNvSpPr>
          <p:nvPr/>
        </p:nvSpPr>
        <p:spPr bwMode="auto">
          <a:xfrm>
            <a:off x="1560513" y="8669338"/>
            <a:ext cx="5153025" cy="4762"/>
          </a:xfrm>
          <a:prstGeom prst="line">
            <a:avLst/>
          </a:prstGeom>
          <a:noFill/>
          <a:ln w="9525">
            <a:solidFill>
              <a:schemeClr val="tx1"/>
            </a:solidFill>
            <a:miter lim="800000"/>
            <a:headEnd/>
            <a:tailEnd/>
          </a:ln>
        </p:spPr>
        <p:txBody>
          <a:bodyPr wrap="none"/>
          <a:lstStyle/>
          <a:p>
            <a:endParaRPr lang="es-MX"/>
          </a:p>
        </p:txBody>
      </p:sp>
      <p:sp>
        <p:nvSpPr>
          <p:cNvPr id="56327" name="Text Box 7"/>
          <p:cNvSpPr txBox="1">
            <a:spLocks noChangeArrowheads="1"/>
          </p:cNvSpPr>
          <p:nvPr/>
        </p:nvSpPr>
        <p:spPr bwMode="auto">
          <a:xfrm>
            <a:off x="3908425" y="8355013"/>
            <a:ext cx="2833688" cy="349250"/>
          </a:xfrm>
          <a:prstGeom prst="rect">
            <a:avLst/>
          </a:prstGeom>
          <a:noFill/>
          <a:ln w="9525">
            <a:noFill/>
            <a:miter lim="800000"/>
            <a:headEnd/>
            <a:tailEnd/>
          </a:ln>
        </p:spPr>
        <p:txBody>
          <a:bodyPr wrap="none">
            <a:spAutoFit/>
          </a:bodyPr>
          <a:lstStyle/>
          <a:p>
            <a:pPr algn="ctr" eaLnBrk="0" hangingPunct="0">
              <a:lnSpc>
                <a:spcPct val="70000"/>
              </a:lnSpc>
            </a:pPr>
            <a:r>
              <a:rPr lang="es-MX"/>
              <a:t>Directora General del Museo</a:t>
            </a:r>
          </a:p>
          <a:p>
            <a:pPr algn="ctr" eaLnBrk="0" hangingPunct="0">
              <a:lnSpc>
                <a:spcPct val="70000"/>
              </a:lnSpc>
            </a:pPr>
            <a:r>
              <a:rPr lang="es-MX"/>
              <a:t>Laberinto de las Ciencias y las Artes</a:t>
            </a:r>
            <a:endParaRPr lang="es-ES"/>
          </a:p>
        </p:txBody>
      </p:sp>
      <p:sp>
        <p:nvSpPr>
          <p:cNvPr id="56328" name="Text Box 9"/>
          <p:cNvSpPr txBox="1">
            <a:spLocks noChangeArrowheads="1"/>
          </p:cNvSpPr>
          <p:nvPr/>
        </p:nvSpPr>
        <p:spPr bwMode="auto">
          <a:xfrm>
            <a:off x="3994150" y="8701088"/>
            <a:ext cx="2717800" cy="274637"/>
          </a:xfrm>
          <a:prstGeom prst="rect">
            <a:avLst/>
          </a:prstGeom>
          <a:noFill/>
          <a:ln w="9525">
            <a:noFill/>
            <a:miter lim="800000"/>
            <a:headEnd/>
            <a:tailEnd/>
          </a:ln>
        </p:spPr>
        <p:txBody>
          <a:bodyPr>
            <a:spAutoFit/>
          </a:bodyPr>
          <a:lstStyle/>
          <a:p>
            <a:pPr algn="ctr" eaLnBrk="0" hangingPunct="0"/>
            <a:r>
              <a:rPr lang="en-US" b="0"/>
              <a:t>María del Refugio González Flores</a:t>
            </a:r>
          </a:p>
        </p:txBody>
      </p:sp>
      <p:sp>
        <p:nvSpPr>
          <p:cNvPr id="56329" name="Line 18"/>
          <p:cNvSpPr>
            <a:spLocks noChangeShapeType="1"/>
          </p:cNvSpPr>
          <p:nvPr/>
        </p:nvSpPr>
        <p:spPr bwMode="auto">
          <a:xfrm>
            <a:off x="3994150" y="8355013"/>
            <a:ext cx="0" cy="620712"/>
          </a:xfrm>
          <a:prstGeom prst="line">
            <a:avLst/>
          </a:prstGeom>
          <a:noFill/>
          <a:ln w="9525">
            <a:solidFill>
              <a:schemeClr val="tx1"/>
            </a:solidFill>
            <a:round/>
            <a:headEnd/>
            <a:tailEnd/>
          </a:ln>
        </p:spPr>
        <p:txBody>
          <a:bodyPr/>
          <a:lstStyle/>
          <a:p>
            <a:endParaRPr lang="es-MX"/>
          </a:p>
        </p:txBody>
      </p:sp>
      <p:sp>
        <p:nvSpPr>
          <p:cNvPr id="56330" name="43 Rectángulo"/>
          <p:cNvSpPr>
            <a:spLocks noChangeArrowheads="1"/>
          </p:cNvSpPr>
          <p:nvPr/>
        </p:nvSpPr>
        <p:spPr bwMode="auto">
          <a:xfrm>
            <a:off x="1560513" y="8701088"/>
            <a:ext cx="2433637"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
        <p:nvSpPr>
          <p:cNvPr id="56331" name="43 Rectángulo"/>
          <p:cNvSpPr>
            <a:spLocks noChangeArrowheads="1"/>
          </p:cNvSpPr>
          <p:nvPr/>
        </p:nvSpPr>
        <p:spPr bwMode="auto">
          <a:xfrm>
            <a:off x="1695450" y="8394700"/>
            <a:ext cx="1895475" cy="274638"/>
          </a:xfrm>
          <a:prstGeom prst="rect">
            <a:avLst/>
          </a:prstGeom>
          <a:noFill/>
          <a:ln w="9525">
            <a:noFill/>
            <a:miter lim="800000"/>
            <a:headEnd/>
            <a:tailEnd/>
          </a:ln>
        </p:spPr>
        <p:txBody>
          <a:bodyPr>
            <a:spAutoFit/>
          </a:bodyPr>
          <a:lstStyle/>
          <a:p>
            <a:pPr algn="ctr" eaLnBrk="0" hangingPunct="0"/>
            <a:r>
              <a:rPr lang="es-MX">
                <a:solidFill>
                  <a:srgbClr val="000000"/>
                </a:solidFill>
              </a:rPr>
              <a:t>Responsable</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5734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57348" name="Text Box 11"/>
          <p:cNvSpPr txBox="1">
            <a:spLocks noChangeArrowheads="1"/>
          </p:cNvSpPr>
          <p:nvPr/>
        </p:nvSpPr>
        <p:spPr bwMode="auto">
          <a:xfrm>
            <a:off x="1552575" y="1258888"/>
            <a:ext cx="5181600" cy="7231062"/>
          </a:xfrm>
          <a:prstGeom prst="rect">
            <a:avLst/>
          </a:prstGeom>
          <a:noFill/>
          <a:ln w="9525">
            <a:noFill/>
            <a:miter lim="800000"/>
            <a:headEnd/>
            <a:tailEnd/>
          </a:ln>
        </p:spPr>
        <p:txBody>
          <a:bodyPr>
            <a:spAutoFit/>
          </a:bodyPr>
          <a:lstStyle/>
          <a:p>
            <a:pPr marL="180975" indent="-180975" algn="ctr" eaLnBrk="0" hangingPunct="0"/>
            <a:r>
              <a:rPr lang="es-MX" i="1" dirty="0"/>
              <a:t>DIRECCIÓN DE ADMINISTRACIÓN</a:t>
            </a:r>
          </a:p>
          <a:p>
            <a:pPr marL="180975" indent="-180975" algn="ctr" eaLnBrk="0" hangingPunct="0"/>
            <a:r>
              <a:rPr lang="es-MX" i="1" dirty="0"/>
              <a:t>(CONTINÚA)</a:t>
            </a:r>
          </a:p>
          <a:p>
            <a:pPr marL="180975" indent="-180975" algn="just" eaLnBrk="0" hangingPunct="0">
              <a:lnSpc>
                <a:spcPct val="95000"/>
              </a:lnSpc>
            </a:pPr>
            <a:endParaRPr lang="es-MX" sz="1000" b="0" dirty="0"/>
          </a:p>
          <a:p>
            <a:pPr marL="180975" indent="-180975" algn="just" eaLnBrk="0" hangingPunct="0">
              <a:lnSpc>
                <a:spcPct val="95000"/>
              </a:lnSpc>
              <a:buFont typeface="Wingdings" pitchFamily="2" charset="2"/>
              <a:buChar char="§"/>
            </a:pPr>
            <a:r>
              <a:rPr lang="es-MX" b="0" dirty="0"/>
              <a:t>Dirigir los procesos de planeación, organización, dirección y control de las actividades de administración de personal, recursos económicos, recursos materiales, servicio médico y vigilar que cumplan con la normatividad vigente.</a:t>
            </a:r>
          </a:p>
          <a:p>
            <a:pPr marL="180975" indent="-180975" algn="just" eaLnBrk="0" hangingPunct="0">
              <a:lnSpc>
                <a:spcPct val="95000"/>
              </a:lnSpc>
              <a:buFont typeface="Wingdings" pitchFamily="2" charset="2"/>
              <a:buChar char="§"/>
            </a:pPr>
            <a:endParaRPr lang="es-MX" sz="1000" b="0" dirty="0"/>
          </a:p>
          <a:p>
            <a:pPr marL="180975" indent="-180975" algn="just" eaLnBrk="0" hangingPunct="0">
              <a:lnSpc>
                <a:spcPct val="95000"/>
              </a:lnSpc>
              <a:buFont typeface="Wingdings" pitchFamily="2" charset="2"/>
              <a:buChar char="§"/>
            </a:pPr>
            <a:r>
              <a:rPr lang="es-MX" b="0" dirty="0"/>
              <a:t>Supervisar y autorizar la nómina del personal del Museo y vigilar que el pago de los sueldos se realice conforme al tabulador de sueldos autorizados.</a:t>
            </a:r>
          </a:p>
          <a:p>
            <a:pPr marL="180975" indent="-180975" algn="just" eaLnBrk="0" hangingPunct="0">
              <a:lnSpc>
                <a:spcPct val="95000"/>
              </a:lnSpc>
              <a:buFont typeface="Wingdings" pitchFamily="2" charset="2"/>
              <a:buChar char="§"/>
            </a:pPr>
            <a:endParaRPr lang="es-MX" sz="1000" b="0" dirty="0"/>
          </a:p>
          <a:p>
            <a:pPr marL="180975" indent="-180975" algn="just" eaLnBrk="0" hangingPunct="0">
              <a:lnSpc>
                <a:spcPct val="95000"/>
              </a:lnSpc>
              <a:buFont typeface="Wingdings" pitchFamily="2" charset="2"/>
              <a:buChar char="§"/>
            </a:pPr>
            <a:r>
              <a:rPr lang="es-MX" b="0" dirty="0"/>
              <a:t>Promover un clima de trabajo que facilite el desarrollo del museo, favorezca la permanencia y el crecimiento personal de los empleados.</a:t>
            </a:r>
          </a:p>
          <a:p>
            <a:pPr marL="180975" indent="-180975" algn="just" eaLnBrk="0" hangingPunct="0">
              <a:lnSpc>
                <a:spcPct val="95000"/>
              </a:lnSpc>
              <a:buFont typeface="Wingdings" pitchFamily="2" charset="2"/>
              <a:buChar char="§"/>
            </a:pPr>
            <a:endParaRPr lang="es-MX" sz="1100" b="0" dirty="0"/>
          </a:p>
          <a:p>
            <a:pPr marL="180975" indent="-180975" algn="just" eaLnBrk="0" hangingPunct="0">
              <a:lnSpc>
                <a:spcPct val="95000"/>
              </a:lnSpc>
              <a:buFont typeface="Wingdings" pitchFamily="2" charset="2"/>
              <a:buChar char="§"/>
            </a:pPr>
            <a:r>
              <a:rPr lang="es-MX" b="0" dirty="0"/>
              <a:t>Proveer lo necesario para el control, suministro, conservación, rehabilitación, reposición y en general, el buen uso y servicio de los muebles e inmuebles en posesión del Museo.</a:t>
            </a:r>
          </a:p>
          <a:p>
            <a:pPr marL="180975" indent="-180975" algn="just" eaLnBrk="0" hangingPunct="0">
              <a:lnSpc>
                <a:spcPct val="95000"/>
              </a:lnSpc>
              <a:buFont typeface="Wingdings" pitchFamily="2" charset="2"/>
              <a:buChar char="§"/>
            </a:pPr>
            <a:endParaRPr lang="es-MX" sz="1100" b="0" dirty="0"/>
          </a:p>
          <a:p>
            <a:pPr marL="180975" indent="-180975" algn="just" eaLnBrk="0" hangingPunct="0">
              <a:lnSpc>
                <a:spcPct val="95000"/>
              </a:lnSpc>
              <a:buFont typeface="Wingdings" pitchFamily="2" charset="2"/>
              <a:buChar char="§"/>
            </a:pPr>
            <a:r>
              <a:rPr lang="es-MX" b="0" dirty="0"/>
              <a:t>Supervisar y autorizar al auxiliar de nómina el cálculo de los impuestos de la nómina del personal, así como el pago oportuno ante las instancias correspondientes. </a:t>
            </a:r>
          </a:p>
          <a:p>
            <a:pPr marL="180975" indent="-180975" algn="just" eaLnBrk="0" hangingPunct="0">
              <a:lnSpc>
                <a:spcPct val="95000"/>
              </a:lnSpc>
              <a:buFont typeface="Wingdings" pitchFamily="2" charset="2"/>
              <a:buChar char="§"/>
            </a:pPr>
            <a:endParaRPr lang="es-MX" sz="1000" b="0" dirty="0"/>
          </a:p>
          <a:p>
            <a:pPr marL="180975" indent="-180975" algn="just" eaLnBrk="0" hangingPunct="0">
              <a:lnSpc>
                <a:spcPct val="95000"/>
              </a:lnSpc>
              <a:buFont typeface="Wingdings" pitchFamily="2" charset="2"/>
              <a:buChar char="§"/>
            </a:pPr>
            <a:r>
              <a:rPr lang="es-MX" b="0" dirty="0"/>
              <a:t>Supervisar la elaboración de la declaración mensual a la Secretaría de Hacienda y Crédito Público.</a:t>
            </a:r>
          </a:p>
          <a:p>
            <a:pPr marL="180975" indent="-180975" algn="just" eaLnBrk="0" hangingPunct="0">
              <a:lnSpc>
                <a:spcPct val="95000"/>
              </a:lnSpc>
              <a:buFont typeface="Wingdings" pitchFamily="2" charset="2"/>
              <a:buChar char="§"/>
            </a:pPr>
            <a:endParaRPr lang="es-MX" sz="1000" b="0" dirty="0"/>
          </a:p>
          <a:p>
            <a:pPr marL="180975" indent="-180975" algn="just" eaLnBrk="0" hangingPunct="0">
              <a:lnSpc>
                <a:spcPct val="95000"/>
              </a:lnSpc>
              <a:buFont typeface="Wingdings" pitchFamily="2" charset="2"/>
              <a:buChar char="§"/>
            </a:pPr>
            <a:r>
              <a:rPr lang="es-MX" b="0" dirty="0"/>
              <a:t>Elaborar los estados financieros  para reportarlos mensualmente a la Dirección de Contabilidad Gubernamental de la Secretaría de Finanzas.</a:t>
            </a:r>
          </a:p>
          <a:p>
            <a:pPr marL="180975" indent="-180975" algn="just" eaLnBrk="0" hangingPunct="0">
              <a:lnSpc>
                <a:spcPct val="95000"/>
              </a:lnSpc>
              <a:buFont typeface="Wingdings" pitchFamily="2" charset="2"/>
              <a:buChar char="§"/>
            </a:pPr>
            <a:endParaRPr lang="es-MX" sz="1000" b="0" dirty="0"/>
          </a:p>
          <a:p>
            <a:pPr marL="180975" indent="-180975" algn="just" eaLnBrk="0" hangingPunct="0">
              <a:lnSpc>
                <a:spcPct val="95000"/>
              </a:lnSpc>
              <a:buFont typeface="Wingdings" pitchFamily="2" charset="2"/>
              <a:buChar char="§"/>
            </a:pPr>
            <a:r>
              <a:rPr lang="es-MX" b="0" dirty="0"/>
              <a:t>Supervisar el control y pago oportuno de los impuestos.</a:t>
            </a:r>
          </a:p>
          <a:p>
            <a:pPr marL="180975" indent="-180975" algn="just" eaLnBrk="0" hangingPunct="0">
              <a:lnSpc>
                <a:spcPct val="95000"/>
              </a:lnSpc>
              <a:buFont typeface="Wingdings" pitchFamily="2" charset="2"/>
              <a:buChar char="§"/>
            </a:pPr>
            <a:endParaRPr lang="es-MX" sz="1100" b="0" dirty="0"/>
          </a:p>
          <a:p>
            <a:pPr marL="180975" indent="-180975" algn="just" eaLnBrk="0" hangingPunct="0">
              <a:lnSpc>
                <a:spcPct val="95000"/>
              </a:lnSpc>
              <a:buFont typeface="Wingdings" pitchFamily="2" charset="2"/>
              <a:buChar char="§"/>
            </a:pPr>
            <a:r>
              <a:rPr lang="es-MX" b="0" dirty="0"/>
              <a:t>Mantener actualizado el patrimonio contable (activos y contenidos) del Museo.</a:t>
            </a:r>
          </a:p>
          <a:p>
            <a:pPr marL="180975" indent="-180975" algn="just" eaLnBrk="0" hangingPunct="0">
              <a:lnSpc>
                <a:spcPct val="95000"/>
              </a:lnSpc>
              <a:buFont typeface="Wingdings" pitchFamily="2" charset="2"/>
              <a:buChar char="§"/>
            </a:pPr>
            <a:endParaRPr lang="es-MX" sz="1100" b="0" dirty="0"/>
          </a:p>
          <a:p>
            <a:pPr marL="180975" indent="-180975" algn="just" eaLnBrk="0" hangingPunct="0">
              <a:lnSpc>
                <a:spcPct val="95000"/>
              </a:lnSpc>
              <a:buFont typeface="Wingdings" pitchFamily="2" charset="2"/>
              <a:buChar char="§"/>
            </a:pPr>
            <a:r>
              <a:rPr lang="es-MX" b="0" dirty="0"/>
              <a:t>Manejar, controlar y mantener actualizados los inventarios del Museo, así como aplicar la normatividad administrativa vigente.</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endParaRPr lang="es-MX" sz="1100" b="0" dirty="0"/>
          </a:p>
          <a:p>
            <a:pPr marL="180975" indent="-180975" algn="just" eaLnBrk="0" hangingPunct="0">
              <a:lnSpc>
                <a:spcPct val="95000"/>
              </a:lnSpc>
              <a:buFont typeface="Wingdings" pitchFamily="2" charset="2"/>
              <a:buChar char="§"/>
            </a:pPr>
            <a:r>
              <a:rPr lang="es-MX" b="0" dirty="0"/>
              <a:t>Estas funciones son enunciativas más no limitativas</a:t>
            </a:r>
          </a:p>
          <a:p>
            <a:pPr marL="180975" indent="-180975" algn="just" eaLnBrk="0" hangingPunct="0">
              <a:lnSpc>
                <a:spcPct val="95000"/>
              </a:lnSpc>
              <a:buFont typeface="Wingdings" pitchFamily="2" charset="2"/>
              <a:buChar char="§"/>
            </a:pPr>
            <a:endParaRPr lang="es-MX" b="0" dirty="0"/>
          </a:p>
        </p:txBody>
      </p:sp>
      <p:sp>
        <p:nvSpPr>
          <p:cNvPr id="57349"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57350" name="Line 6"/>
          <p:cNvSpPr>
            <a:spLocks noChangeShapeType="1"/>
          </p:cNvSpPr>
          <p:nvPr/>
        </p:nvSpPr>
        <p:spPr bwMode="auto">
          <a:xfrm>
            <a:off x="1560513" y="8669338"/>
            <a:ext cx="5153025" cy="4762"/>
          </a:xfrm>
          <a:prstGeom prst="line">
            <a:avLst/>
          </a:prstGeom>
          <a:noFill/>
          <a:ln w="9525">
            <a:solidFill>
              <a:schemeClr val="tx1"/>
            </a:solidFill>
            <a:miter lim="800000"/>
            <a:headEnd/>
            <a:tailEnd/>
          </a:ln>
        </p:spPr>
        <p:txBody>
          <a:bodyPr wrap="none"/>
          <a:lstStyle/>
          <a:p>
            <a:endParaRPr lang="es-MX"/>
          </a:p>
        </p:txBody>
      </p:sp>
      <p:sp>
        <p:nvSpPr>
          <p:cNvPr id="57351" name="Text Box 7"/>
          <p:cNvSpPr txBox="1">
            <a:spLocks noChangeArrowheads="1"/>
          </p:cNvSpPr>
          <p:nvPr/>
        </p:nvSpPr>
        <p:spPr bwMode="auto">
          <a:xfrm>
            <a:off x="3908425" y="8355013"/>
            <a:ext cx="2833688" cy="349250"/>
          </a:xfrm>
          <a:prstGeom prst="rect">
            <a:avLst/>
          </a:prstGeom>
          <a:noFill/>
          <a:ln w="9525">
            <a:noFill/>
            <a:miter lim="800000"/>
            <a:headEnd/>
            <a:tailEnd/>
          </a:ln>
        </p:spPr>
        <p:txBody>
          <a:bodyPr wrap="none">
            <a:spAutoFit/>
          </a:bodyPr>
          <a:lstStyle/>
          <a:p>
            <a:pPr algn="ctr" eaLnBrk="0" hangingPunct="0">
              <a:lnSpc>
                <a:spcPct val="70000"/>
              </a:lnSpc>
            </a:pPr>
            <a:r>
              <a:rPr lang="es-MX" dirty="0" smtClean="0"/>
              <a:t>Dirección </a:t>
            </a:r>
            <a:r>
              <a:rPr lang="es-MX" dirty="0"/>
              <a:t>General del Museo</a:t>
            </a:r>
          </a:p>
          <a:p>
            <a:pPr algn="ctr" eaLnBrk="0" hangingPunct="0">
              <a:lnSpc>
                <a:spcPct val="70000"/>
              </a:lnSpc>
            </a:pPr>
            <a:r>
              <a:rPr lang="es-MX" dirty="0"/>
              <a:t>Laberinto de las Ciencias y las Artes</a:t>
            </a:r>
            <a:endParaRPr lang="es-ES" dirty="0"/>
          </a:p>
        </p:txBody>
      </p:sp>
      <p:sp>
        <p:nvSpPr>
          <p:cNvPr id="57352" name="Text Box 9"/>
          <p:cNvSpPr txBox="1">
            <a:spLocks noChangeArrowheads="1"/>
          </p:cNvSpPr>
          <p:nvPr/>
        </p:nvSpPr>
        <p:spPr bwMode="auto">
          <a:xfrm>
            <a:off x="3994150" y="8701088"/>
            <a:ext cx="2717800" cy="274637"/>
          </a:xfrm>
          <a:prstGeom prst="rect">
            <a:avLst/>
          </a:prstGeom>
          <a:noFill/>
          <a:ln w="9525">
            <a:noFill/>
            <a:miter lim="800000"/>
            <a:headEnd/>
            <a:tailEnd/>
          </a:ln>
        </p:spPr>
        <p:txBody>
          <a:bodyPr>
            <a:spAutoFit/>
          </a:bodyPr>
          <a:lstStyle/>
          <a:p>
            <a:pPr algn="ctr" eaLnBrk="0" hangingPunct="0"/>
            <a:r>
              <a:rPr lang="en-US" b="0"/>
              <a:t>María del Refugio González Flores</a:t>
            </a:r>
          </a:p>
        </p:txBody>
      </p:sp>
      <p:sp>
        <p:nvSpPr>
          <p:cNvPr id="57353" name="Line 23"/>
          <p:cNvSpPr>
            <a:spLocks noChangeShapeType="1"/>
          </p:cNvSpPr>
          <p:nvPr/>
        </p:nvSpPr>
        <p:spPr bwMode="auto">
          <a:xfrm>
            <a:off x="3994150" y="8355013"/>
            <a:ext cx="0" cy="620712"/>
          </a:xfrm>
          <a:prstGeom prst="line">
            <a:avLst/>
          </a:prstGeom>
          <a:noFill/>
          <a:ln w="9525">
            <a:solidFill>
              <a:schemeClr val="tx1"/>
            </a:solidFill>
            <a:round/>
            <a:headEnd/>
            <a:tailEnd/>
          </a:ln>
        </p:spPr>
        <p:txBody>
          <a:bodyPr/>
          <a:lstStyle/>
          <a:p>
            <a:endParaRPr lang="es-MX"/>
          </a:p>
        </p:txBody>
      </p:sp>
      <p:sp>
        <p:nvSpPr>
          <p:cNvPr id="57354" name="43 Rectángulo"/>
          <p:cNvSpPr>
            <a:spLocks noChangeArrowheads="1"/>
          </p:cNvSpPr>
          <p:nvPr/>
        </p:nvSpPr>
        <p:spPr bwMode="auto">
          <a:xfrm>
            <a:off x="1695450" y="8701088"/>
            <a:ext cx="2298700"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
        <p:nvSpPr>
          <p:cNvPr id="57355" name="43 Rectángulo"/>
          <p:cNvSpPr>
            <a:spLocks noChangeArrowheads="1"/>
          </p:cNvSpPr>
          <p:nvPr/>
        </p:nvSpPr>
        <p:spPr bwMode="auto">
          <a:xfrm>
            <a:off x="1695450" y="8394700"/>
            <a:ext cx="1895475" cy="274638"/>
          </a:xfrm>
          <a:prstGeom prst="rect">
            <a:avLst/>
          </a:prstGeom>
          <a:noFill/>
          <a:ln w="9525">
            <a:noFill/>
            <a:miter lim="800000"/>
            <a:headEnd/>
            <a:tailEnd/>
          </a:ln>
        </p:spPr>
        <p:txBody>
          <a:bodyPr>
            <a:spAutoFit/>
          </a:bodyPr>
          <a:lstStyle/>
          <a:p>
            <a:pPr algn="ctr" eaLnBrk="0" hangingPunct="0"/>
            <a:r>
              <a:rPr lang="es-MX">
                <a:solidFill>
                  <a:srgbClr val="000000"/>
                </a:solidFill>
              </a:rPr>
              <a:t>Responsable</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5837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58372" name="Text Box 11"/>
          <p:cNvSpPr txBox="1">
            <a:spLocks noChangeArrowheads="1"/>
          </p:cNvSpPr>
          <p:nvPr/>
        </p:nvSpPr>
        <p:spPr bwMode="auto">
          <a:xfrm>
            <a:off x="1552575" y="1258888"/>
            <a:ext cx="5181600" cy="3473450"/>
          </a:xfrm>
          <a:prstGeom prst="rect">
            <a:avLst/>
          </a:prstGeom>
          <a:noFill/>
          <a:ln w="9525">
            <a:noFill/>
            <a:miter lim="800000"/>
            <a:headEnd/>
            <a:tailEnd/>
          </a:ln>
        </p:spPr>
        <p:txBody>
          <a:bodyPr>
            <a:spAutoFit/>
          </a:bodyPr>
          <a:lstStyle/>
          <a:p>
            <a:pPr marL="180975" indent="-180975" algn="ctr" eaLnBrk="0" hangingPunct="0"/>
            <a:r>
              <a:rPr lang="es-MX" i="1"/>
              <a:t>DIRECCIÓN DE ADMINISTRACIÓN</a:t>
            </a:r>
          </a:p>
          <a:p>
            <a:pPr marL="180975" indent="-180975" algn="ctr" eaLnBrk="0" hangingPunct="0"/>
            <a:r>
              <a:rPr lang="es-MX" i="1"/>
              <a:t>(CONTINÚA)</a:t>
            </a:r>
          </a:p>
          <a:p>
            <a:pPr marL="180975" indent="-180975" algn="just" eaLnBrk="0" hangingPunct="0">
              <a:lnSpc>
                <a:spcPct val="95000"/>
              </a:lnSpc>
            </a:pPr>
            <a:endParaRPr lang="es-MX" sz="1000" b="0"/>
          </a:p>
          <a:p>
            <a:pPr marL="180975" indent="-180975" algn="just" eaLnBrk="0" hangingPunct="0">
              <a:lnSpc>
                <a:spcPct val="95000"/>
              </a:lnSpc>
              <a:buFont typeface="Wingdings" pitchFamily="2" charset="2"/>
              <a:buChar char="§"/>
            </a:pPr>
            <a:endParaRPr lang="es-MX" b="0"/>
          </a:p>
          <a:p>
            <a:pPr marL="180975" indent="-180975" algn="just" eaLnBrk="0" hangingPunct="0">
              <a:buFont typeface="Wingdings" pitchFamily="2" charset="2"/>
              <a:buChar char="§"/>
            </a:pPr>
            <a:r>
              <a:rPr lang="es-MX" b="0"/>
              <a:t>Cumplir con las obligaciones que establece la Ley de Transparencia y Acceso a la información Pública del Estado de San Luis Potosí mediante el llenado de formatos asignados por la Unidad de Transparencia para poner a disposición del público y mantener actualizada la  información en los respectivos medios electrónicos.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Colaborar para mantener organizado y actualizado el sistema de archivo del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Clasificar la información de conformidad con Ley de Transparencia y Acceso a la información Pública del Estado de San Luis Potosí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endParaRPr lang="es-MX" sz="1100" b="0"/>
          </a:p>
          <a:p>
            <a:pPr marL="180975" indent="-180975" algn="just" eaLnBrk="0" hangingPunct="0">
              <a:lnSpc>
                <a:spcPct val="95000"/>
              </a:lnSpc>
              <a:buFont typeface="Wingdings" pitchFamily="2" charset="2"/>
              <a:buChar char="§"/>
            </a:pPr>
            <a:r>
              <a:rPr lang="es-MX" b="0"/>
              <a:t>Estas funciones son enunciativas más no limitativas</a:t>
            </a:r>
          </a:p>
          <a:p>
            <a:pPr marL="180975" indent="-180975" algn="just" eaLnBrk="0" hangingPunct="0">
              <a:lnSpc>
                <a:spcPct val="95000"/>
              </a:lnSpc>
              <a:buFont typeface="Wingdings" pitchFamily="2" charset="2"/>
              <a:buChar char="§"/>
            </a:pPr>
            <a:endParaRPr lang="es-MX" b="0"/>
          </a:p>
        </p:txBody>
      </p:sp>
      <p:sp>
        <p:nvSpPr>
          <p:cNvPr id="58373"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58374" name="Line 6"/>
          <p:cNvSpPr>
            <a:spLocks noChangeShapeType="1"/>
          </p:cNvSpPr>
          <p:nvPr/>
        </p:nvSpPr>
        <p:spPr bwMode="auto">
          <a:xfrm>
            <a:off x="1560513" y="8669338"/>
            <a:ext cx="5153025" cy="4762"/>
          </a:xfrm>
          <a:prstGeom prst="line">
            <a:avLst/>
          </a:prstGeom>
          <a:noFill/>
          <a:ln w="9525">
            <a:solidFill>
              <a:schemeClr val="tx1"/>
            </a:solidFill>
            <a:miter lim="800000"/>
            <a:headEnd/>
            <a:tailEnd/>
          </a:ln>
        </p:spPr>
        <p:txBody>
          <a:bodyPr wrap="none"/>
          <a:lstStyle/>
          <a:p>
            <a:endParaRPr lang="es-MX"/>
          </a:p>
        </p:txBody>
      </p:sp>
      <p:sp>
        <p:nvSpPr>
          <p:cNvPr id="58375" name="Text Box 7"/>
          <p:cNvSpPr txBox="1">
            <a:spLocks noChangeArrowheads="1"/>
          </p:cNvSpPr>
          <p:nvPr/>
        </p:nvSpPr>
        <p:spPr bwMode="auto">
          <a:xfrm>
            <a:off x="3908425" y="8355013"/>
            <a:ext cx="2833688" cy="349250"/>
          </a:xfrm>
          <a:prstGeom prst="rect">
            <a:avLst/>
          </a:prstGeom>
          <a:noFill/>
          <a:ln w="9525">
            <a:noFill/>
            <a:miter lim="800000"/>
            <a:headEnd/>
            <a:tailEnd/>
          </a:ln>
        </p:spPr>
        <p:txBody>
          <a:bodyPr wrap="none">
            <a:spAutoFit/>
          </a:bodyPr>
          <a:lstStyle/>
          <a:p>
            <a:pPr algn="ctr" eaLnBrk="0" hangingPunct="0">
              <a:lnSpc>
                <a:spcPct val="70000"/>
              </a:lnSpc>
            </a:pPr>
            <a:r>
              <a:rPr lang="es-MX" dirty="0" smtClean="0"/>
              <a:t>Dirección </a:t>
            </a:r>
            <a:r>
              <a:rPr lang="es-MX" dirty="0"/>
              <a:t>General del Museo</a:t>
            </a:r>
          </a:p>
          <a:p>
            <a:pPr algn="ctr" eaLnBrk="0" hangingPunct="0">
              <a:lnSpc>
                <a:spcPct val="70000"/>
              </a:lnSpc>
            </a:pPr>
            <a:r>
              <a:rPr lang="es-MX" dirty="0"/>
              <a:t>Laberinto de las Ciencias y las Artes</a:t>
            </a:r>
            <a:endParaRPr lang="es-ES" dirty="0"/>
          </a:p>
        </p:txBody>
      </p:sp>
      <p:sp>
        <p:nvSpPr>
          <p:cNvPr id="58376" name="Text Box 9"/>
          <p:cNvSpPr txBox="1">
            <a:spLocks noChangeArrowheads="1"/>
          </p:cNvSpPr>
          <p:nvPr/>
        </p:nvSpPr>
        <p:spPr bwMode="auto">
          <a:xfrm>
            <a:off x="3994150" y="8701088"/>
            <a:ext cx="2717800" cy="274637"/>
          </a:xfrm>
          <a:prstGeom prst="rect">
            <a:avLst/>
          </a:prstGeom>
          <a:noFill/>
          <a:ln w="9525">
            <a:noFill/>
            <a:miter lim="800000"/>
            <a:headEnd/>
            <a:tailEnd/>
          </a:ln>
        </p:spPr>
        <p:txBody>
          <a:bodyPr>
            <a:spAutoFit/>
          </a:bodyPr>
          <a:lstStyle/>
          <a:p>
            <a:pPr algn="ctr" eaLnBrk="0" hangingPunct="0"/>
            <a:r>
              <a:rPr lang="en-US" b="0"/>
              <a:t>María del Refugio González Flores</a:t>
            </a:r>
          </a:p>
        </p:txBody>
      </p:sp>
      <p:sp>
        <p:nvSpPr>
          <p:cNvPr id="58377" name="Line 23"/>
          <p:cNvSpPr>
            <a:spLocks noChangeShapeType="1"/>
          </p:cNvSpPr>
          <p:nvPr/>
        </p:nvSpPr>
        <p:spPr bwMode="auto">
          <a:xfrm>
            <a:off x="3994150" y="8355013"/>
            <a:ext cx="0" cy="620712"/>
          </a:xfrm>
          <a:prstGeom prst="line">
            <a:avLst/>
          </a:prstGeom>
          <a:noFill/>
          <a:ln w="9525">
            <a:solidFill>
              <a:schemeClr val="tx1"/>
            </a:solidFill>
            <a:round/>
            <a:headEnd/>
            <a:tailEnd/>
          </a:ln>
        </p:spPr>
        <p:txBody>
          <a:bodyPr/>
          <a:lstStyle/>
          <a:p>
            <a:endParaRPr lang="es-MX"/>
          </a:p>
        </p:txBody>
      </p:sp>
      <p:sp>
        <p:nvSpPr>
          <p:cNvPr id="58378" name="43 Rectángulo"/>
          <p:cNvSpPr>
            <a:spLocks noChangeArrowheads="1"/>
          </p:cNvSpPr>
          <p:nvPr/>
        </p:nvSpPr>
        <p:spPr bwMode="auto">
          <a:xfrm>
            <a:off x="1695450" y="8701088"/>
            <a:ext cx="2298700"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
        <p:nvSpPr>
          <p:cNvPr id="58379" name="43 Rectángulo"/>
          <p:cNvSpPr>
            <a:spLocks noChangeArrowheads="1"/>
          </p:cNvSpPr>
          <p:nvPr/>
        </p:nvSpPr>
        <p:spPr bwMode="auto">
          <a:xfrm>
            <a:off x="1695450" y="8394700"/>
            <a:ext cx="1895475" cy="274638"/>
          </a:xfrm>
          <a:prstGeom prst="rect">
            <a:avLst/>
          </a:prstGeom>
          <a:noFill/>
          <a:ln w="9525">
            <a:noFill/>
            <a:miter lim="800000"/>
            <a:headEnd/>
            <a:tailEnd/>
          </a:ln>
        </p:spPr>
        <p:txBody>
          <a:bodyPr>
            <a:spAutoFit/>
          </a:bodyPr>
          <a:lstStyle/>
          <a:p>
            <a:pPr algn="ctr" eaLnBrk="0" hangingPunct="0"/>
            <a:r>
              <a:rPr lang="es-MX">
                <a:solidFill>
                  <a:srgbClr val="000000"/>
                </a:solidFill>
              </a:rPr>
              <a:t>Responsable</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5939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59396" name="Text Box 11"/>
          <p:cNvSpPr txBox="1">
            <a:spLocks noChangeArrowheads="1"/>
          </p:cNvSpPr>
          <p:nvPr/>
        </p:nvSpPr>
        <p:spPr bwMode="auto">
          <a:xfrm>
            <a:off x="1557338" y="1258888"/>
            <a:ext cx="5181600" cy="419100"/>
          </a:xfrm>
          <a:prstGeom prst="rect">
            <a:avLst/>
          </a:prstGeom>
          <a:noFill/>
          <a:ln w="9525">
            <a:noFill/>
            <a:miter lim="800000"/>
            <a:headEnd/>
            <a:tailEnd/>
          </a:ln>
        </p:spPr>
        <p:txBody>
          <a:bodyPr>
            <a:spAutoFit/>
          </a:bodyPr>
          <a:lstStyle/>
          <a:p>
            <a:pPr algn="ctr" eaLnBrk="0" hangingPunct="0"/>
            <a:endParaRPr lang="es-MX" i="1"/>
          </a:p>
          <a:p>
            <a:pPr algn="just" eaLnBrk="0" hangingPunct="0">
              <a:lnSpc>
                <a:spcPct val="95000"/>
              </a:lnSpc>
            </a:pPr>
            <a:endParaRPr lang="es-MX" sz="1000" b="0"/>
          </a:p>
        </p:txBody>
      </p:sp>
      <p:sp>
        <p:nvSpPr>
          <p:cNvPr id="59397" name="Text Box 11"/>
          <p:cNvSpPr txBox="1">
            <a:spLocks noChangeArrowheads="1"/>
          </p:cNvSpPr>
          <p:nvPr/>
        </p:nvSpPr>
        <p:spPr bwMode="auto">
          <a:xfrm>
            <a:off x="1576388" y="1258888"/>
            <a:ext cx="5181600" cy="6556375"/>
          </a:xfrm>
          <a:prstGeom prst="rect">
            <a:avLst/>
          </a:prstGeom>
          <a:noFill/>
          <a:ln w="9525">
            <a:noFill/>
            <a:miter lim="800000"/>
            <a:headEnd/>
            <a:tailEnd/>
          </a:ln>
        </p:spPr>
        <p:txBody>
          <a:bodyPr>
            <a:spAutoFit/>
          </a:bodyPr>
          <a:lstStyle/>
          <a:p>
            <a:pPr marL="180975" indent="-180975" algn="ctr" eaLnBrk="0" hangingPunct="0"/>
            <a:r>
              <a:rPr lang="es-MX" i="1"/>
              <a:t>SUBDIRECCIÓN DE ADMINISTRACIÓN</a:t>
            </a:r>
            <a:endParaRPr lang="en-US" i="1"/>
          </a:p>
          <a:p>
            <a:pPr marL="180975" indent="-180975" eaLnBrk="0" hangingPunct="0"/>
            <a:endParaRPr lang="en-US" i="1"/>
          </a:p>
          <a:p>
            <a:pPr marL="180975" indent="-180975" eaLnBrk="0" hangingPunct="0"/>
            <a:r>
              <a:rPr lang="en-US" i="1"/>
              <a:t>OBJETIVO:</a:t>
            </a:r>
            <a:endParaRPr lang="en-US" b="0">
              <a:solidFill>
                <a:schemeClr val="accent2"/>
              </a:solidFill>
            </a:endParaRPr>
          </a:p>
          <a:p>
            <a:pPr marL="180975" indent="-180975" eaLnBrk="0" hangingPunct="0"/>
            <a:endParaRPr lang="es-ES_tradnl" b="0">
              <a:solidFill>
                <a:schemeClr val="accent2"/>
              </a:solidFill>
            </a:endParaRPr>
          </a:p>
          <a:p>
            <a:pPr marL="180975" indent="-180975" algn="just" eaLnBrk="0" hangingPunct="0"/>
            <a:r>
              <a:rPr lang="es-MX" b="0"/>
              <a:t>    Coadyuvar con la Dirección de Administración en el control y la aplicación del presupuesto autorizado por el Gobierno del Estado, así como los recursos por ingresos propios con la finalidad de cumplir con la misión y visión del Museo, garantizando que  los recursos humanos, materiales y financieros, suministros y servicios generales sean administrados de manera óptima.</a:t>
            </a:r>
          </a:p>
          <a:p>
            <a:pPr marL="180975" indent="-180975" eaLnBrk="0" hangingPunct="0"/>
            <a:endParaRPr lang="en-US" i="1"/>
          </a:p>
          <a:p>
            <a:pPr marL="180975" indent="-180975" eaLnBrk="0" hangingPunct="0"/>
            <a:endParaRPr lang="en-US" i="1"/>
          </a:p>
          <a:p>
            <a:pPr marL="180975" indent="-180975" eaLnBrk="0" hangingPunct="0"/>
            <a:endParaRPr lang="en-US" i="1"/>
          </a:p>
          <a:p>
            <a:pPr marL="180975" indent="-180975" eaLnBrk="0" hangingPunct="0"/>
            <a:r>
              <a:rPr lang="en-US" i="1"/>
              <a:t>FUNCIONES:</a:t>
            </a:r>
          </a:p>
          <a:p>
            <a:pPr marL="180975" indent="-180975" eaLnBrk="0" hangingPunct="0"/>
            <a:endParaRPr lang="en-US" i="1"/>
          </a:p>
          <a:p>
            <a:pPr marL="180975" indent="-180975" algn="just" eaLnBrk="0" hangingPunct="0">
              <a:buFont typeface="Wingdings" pitchFamily="2" charset="2"/>
              <a:buChar char="§"/>
            </a:pPr>
            <a:r>
              <a:rPr lang="es-MX" b="0"/>
              <a:t> Coordinar con la Dirección de Administración la elaboración e integración del presupuesto de ingresos y egresos del Museo.</a:t>
            </a:r>
            <a:endParaRPr lang="es-ES"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Coordinar y supervisar la correcta administración de los recursos financieros por concepto de ingresos propios.</a:t>
            </a:r>
            <a:endParaRPr lang="es-ES"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Supervisar la correcta aplicación de los recursos financieros liberados para gastos de caja chica, permitiendo con esto la operatividad del museo.</a:t>
            </a:r>
            <a:endParaRPr lang="es-ES"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Supervisar el calendario de pagos a proveedores para su cumplimiento según sea el caso.</a:t>
            </a:r>
          </a:p>
          <a:p>
            <a:pPr marL="180975" indent="-180975" algn="just" eaLnBrk="0" hangingPunct="0">
              <a:buFont typeface="Wingdings" pitchFamily="2" charset="2"/>
              <a:buChar char="§"/>
            </a:pPr>
            <a:endParaRPr lang="es-ES" b="0"/>
          </a:p>
          <a:p>
            <a:pPr marL="180975" indent="-180975" algn="just" eaLnBrk="0" hangingPunct="0">
              <a:buFont typeface="Wingdings" pitchFamily="2" charset="2"/>
              <a:buChar char="§"/>
            </a:pPr>
            <a:r>
              <a:rPr lang="es-MX" b="0"/>
              <a:t> Coordinar el control, suministro, conservación, rehabilitación, reposición y en general, el buen uso y servicio de los muebles e inmuebles en posesión del Museo.</a:t>
            </a:r>
            <a:endParaRPr lang="es-ES"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Manejar, controlar y mantener actualizados los inventarios del Museo, así como aplicar la normatividad administrativa vigente.</a:t>
            </a:r>
            <a:endParaRPr lang="es-ES" b="0"/>
          </a:p>
        </p:txBody>
      </p:sp>
      <p:sp>
        <p:nvSpPr>
          <p:cNvPr id="59398"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59399"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59400"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59401" name="43 Rectángulo"/>
          <p:cNvSpPr>
            <a:spLocks noChangeArrowheads="1"/>
          </p:cNvSpPr>
          <p:nvPr/>
        </p:nvSpPr>
        <p:spPr bwMode="auto">
          <a:xfrm>
            <a:off x="2962275" y="8701088"/>
            <a:ext cx="2605088"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6041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60420" name="Text Box 11"/>
          <p:cNvSpPr txBox="1">
            <a:spLocks noChangeArrowheads="1"/>
          </p:cNvSpPr>
          <p:nvPr/>
        </p:nvSpPr>
        <p:spPr bwMode="auto">
          <a:xfrm>
            <a:off x="1531938" y="1258888"/>
            <a:ext cx="5181600" cy="6556375"/>
          </a:xfrm>
          <a:prstGeom prst="rect">
            <a:avLst/>
          </a:prstGeom>
          <a:noFill/>
          <a:ln w="9525">
            <a:noFill/>
            <a:miter lim="800000"/>
            <a:headEnd/>
            <a:tailEnd/>
          </a:ln>
        </p:spPr>
        <p:txBody>
          <a:bodyPr>
            <a:spAutoFit/>
          </a:bodyPr>
          <a:lstStyle/>
          <a:p>
            <a:pPr marL="180975" indent="-180975" algn="ctr" eaLnBrk="0" hangingPunct="0"/>
            <a:r>
              <a:rPr lang="es-MX" i="1" dirty="0"/>
              <a:t>SUBDIRECCIÓN DE ADMINISTRACIÓN</a:t>
            </a:r>
          </a:p>
          <a:p>
            <a:pPr marL="180975" indent="-180975" algn="ctr" eaLnBrk="0" hangingPunct="0"/>
            <a:r>
              <a:rPr lang="es-MX" i="1" dirty="0" smtClean="0"/>
              <a:t>(CONTINÚA)</a:t>
            </a:r>
            <a:endParaRPr lang="es-MX" i="1" dirty="0"/>
          </a:p>
          <a:p>
            <a:pPr marL="180975" indent="-180975" algn="ctr" eaLnBrk="0" hangingPunct="0"/>
            <a:endParaRPr lang="es-MX" b="0" dirty="0"/>
          </a:p>
          <a:p>
            <a:pPr marL="180975" indent="-180975" algn="just" eaLnBrk="0" hangingPunct="0">
              <a:buFont typeface="Wingdings" pitchFamily="2" charset="2"/>
              <a:buChar char="§"/>
            </a:pPr>
            <a:r>
              <a:rPr lang="es-MX" b="0" dirty="0"/>
              <a:t>  Coordinar con  </a:t>
            </a:r>
            <a:r>
              <a:rPr lang="es-MX" b="0" dirty="0" smtClean="0"/>
              <a:t>Supervisión </a:t>
            </a:r>
            <a:r>
              <a:rPr lang="es-MX" b="0" dirty="0"/>
              <a:t>de Compras la contratación de servicios y las adquisiciones de materiales y suministros en cantidad y calidad, buscando la mejor opción para el beneficio del Museo; Garantizar que los materiales y suministros sean administrados de manera óptima, y en apego a los requerimientos de las áreas que lo soliciten.</a:t>
            </a:r>
            <a:endParaRPr lang="es-ES" b="0" dirty="0"/>
          </a:p>
          <a:p>
            <a:pPr marL="180975" indent="-180975" algn="just" eaLnBrk="0" hangingPunct="0">
              <a:buFont typeface="Wingdings" pitchFamily="2" charset="2"/>
              <a:buChar char="§"/>
            </a:pPr>
            <a:endParaRPr lang="es-ES" b="0" dirty="0"/>
          </a:p>
          <a:p>
            <a:pPr marL="180975" indent="-180975" algn="just" eaLnBrk="0" hangingPunct="0">
              <a:buFont typeface="Wingdings" pitchFamily="2" charset="2"/>
              <a:buChar char="§"/>
            </a:pPr>
            <a:r>
              <a:rPr lang="es-MX" b="0" dirty="0"/>
              <a:t>Mantener excelentes relaciones con los proveedores con los que se trabajara la adquisición de los servicios y suministros para el adecuado funcionamiento operativo y administrativo del Museo.</a:t>
            </a:r>
            <a:endParaRPr lang="es-ES" b="0" dirty="0"/>
          </a:p>
          <a:p>
            <a:pPr marL="180975" indent="-180975" algn="just" eaLnBrk="0" hangingPunct="0">
              <a:buFont typeface="Wingdings" pitchFamily="2" charset="2"/>
              <a:buChar char="§"/>
            </a:pPr>
            <a:endParaRPr lang="es-ES" b="0" dirty="0"/>
          </a:p>
          <a:p>
            <a:pPr marL="180975" indent="-180975" algn="just" eaLnBrk="0" hangingPunct="0">
              <a:buFont typeface="Wingdings" pitchFamily="2" charset="2"/>
              <a:buChar char="§"/>
            </a:pPr>
            <a:r>
              <a:rPr lang="es-MX" b="0" dirty="0"/>
              <a:t>Negociar los mejores costos para mantener la mejor calidad del adecuado funcionamiento operativo y administrativo del Museo.</a:t>
            </a:r>
            <a:endParaRPr lang="es-ES" b="0" dirty="0"/>
          </a:p>
          <a:p>
            <a:pPr marL="180975" indent="-180975" algn="just" eaLnBrk="0" hangingPunct="0">
              <a:buFont typeface="Wingdings" pitchFamily="2" charset="2"/>
              <a:buChar char="§"/>
            </a:pPr>
            <a:endParaRPr lang="es-ES" b="0" dirty="0"/>
          </a:p>
          <a:p>
            <a:pPr marL="180975" indent="-180975" algn="just" eaLnBrk="0" hangingPunct="0">
              <a:buFont typeface="Wingdings" pitchFamily="2" charset="2"/>
              <a:buChar char="§"/>
            </a:pPr>
            <a:r>
              <a:rPr lang="es-MX" b="0" dirty="0"/>
              <a:t>Supervisar el reporte semanal de las solicitudes de las áreas del museo con la finalidad de llevar un control y no exceder en los gastos.</a:t>
            </a:r>
            <a:endParaRPr lang="es-ES" b="0" dirty="0"/>
          </a:p>
          <a:p>
            <a:pPr marL="180975" indent="-180975" algn="just" eaLnBrk="0" hangingPunct="0">
              <a:buFont typeface="Wingdings" pitchFamily="2" charset="2"/>
              <a:buChar char="§"/>
            </a:pPr>
            <a:endParaRPr lang="es-ES" b="0" dirty="0"/>
          </a:p>
          <a:p>
            <a:pPr marL="180975" indent="-180975" algn="just" eaLnBrk="0" hangingPunct="0">
              <a:buFont typeface="Wingdings" pitchFamily="2" charset="2"/>
              <a:buChar char="§"/>
            </a:pPr>
            <a:r>
              <a:rPr lang="es-MX" b="0" dirty="0"/>
              <a:t>Coordinar con </a:t>
            </a:r>
            <a:r>
              <a:rPr lang="es-MX" b="0" dirty="0" smtClean="0"/>
              <a:t>Supervisión </a:t>
            </a:r>
            <a:r>
              <a:rPr lang="es-MX" b="0" dirty="0"/>
              <a:t>Contable el registro de las operaciones contables y administrativas del museo de acuerdo a lo señalado en las Leyes aplicables de la materia así como la normatividad establecida por el Poder Ejecutivo.</a:t>
            </a:r>
            <a:endParaRPr lang="es-ES" b="0" dirty="0"/>
          </a:p>
          <a:p>
            <a:pPr marL="180975" indent="-180975" algn="just" eaLnBrk="0" hangingPunct="0">
              <a:buFont typeface="Wingdings" pitchFamily="2" charset="2"/>
              <a:buChar char="§"/>
            </a:pPr>
            <a:endParaRPr lang="es-ES" b="0" dirty="0"/>
          </a:p>
          <a:p>
            <a:pPr marL="180975" indent="-180975" algn="just" eaLnBrk="0" hangingPunct="0">
              <a:buFont typeface="Wingdings" pitchFamily="2" charset="2"/>
              <a:buChar char="§"/>
            </a:pPr>
            <a:r>
              <a:rPr lang="es-MX" b="0" dirty="0"/>
              <a:t>Supervisar y coordinar la elaboración de los estados financieros e información contable mensual y anual para entregar a la Dirección de Contabilidad Gubernamental del Gobierno del Estado.</a:t>
            </a:r>
            <a:endParaRPr lang="es-ES" b="0" dirty="0"/>
          </a:p>
          <a:p>
            <a:pPr marL="180975" indent="-180975" algn="just" eaLnBrk="0" hangingPunct="0">
              <a:buFont typeface="Wingdings" pitchFamily="2" charset="2"/>
              <a:buChar char="§"/>
            </a:pPr>
            <a:endParaRPr lang="es-ES" b="0" dirty="0"/>
          </a:p>
          <a:p>
            <a:pPr marL="180975" indent="-180975" algn="just" eaLnBrk="0" hangingPunct="0">
              <a:buFont typeface="Wingdings" pitchFamily="2" charset="2"/>
              <a:buChar char="§"/>
            </a:pPr>
            <a:r>
              <a:rPr lang="es-MX" b="0" dirty="0"/>
              <a:t>Coordinar el programa operativo de inventarios.</a:t>
            </a:r>
            <a:endParaRPr lang="es-ES" b="0" dirty="0"/>
          </a:p>
          <a:p>
            <a:pPr marL="180975" indent="-180975" algn="just" eaLnBrk="0" hangingPunct="0">
              <a:buFont typeface="Wingdings" pitchFamily="2" charset="2"/>
              <a:buChar char="§"/>
            </a:pPr>
            <a:endParaRPr lang="es-ES" b="0" dirty="0"/>
          </a:p>
          <a:p>
            <a:pPr marL="180975" indent="-180975" algn="just" eaLnBrk="0" hangingPunct="0">
              <a:buFont typeface="Wingdings" pitchFamily="2" charset="2"/>
              <a:buChar char="§"/>
            </a:pPr>
            <a:r>
              <a:rPr lang="es-MX" b="0" dirty="0"/>
              <a:t>Coordinar con </a:t>
            </a:r>
            <a:r>
              <a:rPr lang="es-MX" b="0" dirty="0" smtClean="0"/>
              <a:t>Supervisión </a:t>
            </a:r>
            <a:r>
              <a:rPr lang="es-MX" b="0" dirty="0"/>
              <a:t>de Presupuesto las diferentes actividades del área para garantizar el control de todos los ingresos y movimientos financieros, así como del manejo del </a:t>
            </a:r>
            <a:r>
              <a:rPr lang="es-ES" b="0" dirty="0"/>
              <a:t>subsidio de Gobierno del Estado para el buen funcionamiento operativo del Museo</a:t>
            </a:r>
            <a:r>
              <a:rPr lang="es-MX" b="0" dirty="0"/>
              <a:t> del Museo Laberinto de las Ciencias y las Artes.</a:t>
            </a:r>
            <a:endParaRPr lang="es-ES" b="0" dirty="0"/>
          </a:p>
        </p:txBody>
      </p:sp>
      <p:sp>
        <p:nvSpPr>
          <p:cNvPr id="60421"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60422"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60423"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60424"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0" y="0"/>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6144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61444" name="Text Box 11"/>
          <p:cNvSpPr txBox="1">
            <a:spLocks noChangeArrowheads="1"/>
          </p:cNvSpPr>
          <p:nvPr/>
        </p:nvSpPr>
        <p:spPr bwMode="auto">
          <a:xfrm>
            <a:off x="1557338" y="1258888"/>
            <a:ext cx="5181600" cy="419100"/>
          </a:xfrm>
          <a:prstGeom prst="rect">
            <a:avLst/>
          </a:prstGeom>
          <a:noFill/>
          <a:ln w="9525">
            <a:noFill/>
            <a:miter lim="800000"/>
            <a:headEnd/>
            <a:tailEnd/>
          </a:ln>
        </p:spPr>
        <p:txBody>
          <a:bodyPr>
            <a:spAutoFit/>
          </a:bodyPr>
          <a:lstStyle/>
          <a:p>
            <a:pPr algn="ctr" eaLnBrk="0" hangingPunct="0"/>
            <a:endParaRPr lang="es-MX" i="1"/>
          </a:p>
          <a:p>
            <a:pPr algn="just" eaLnBrk="0" hangingPunct="0">
              <a:lnSpc>
                <a:spcPct val="95000"/>
              </a:lnSpc>
            </a:pPr>
            <a:endParaRPr lang="es-MX" sz="1000" b="0"/>
          </a:p>
        </p:txBody>
      </p:sp>
      <p:sp>
        <p:nvSpPr>
          <p:cNvPr id="61445" name="Text Box 11"/>
          <p:cNvSpPr txBox="1">
            <a:spLocks noChangeArrowheads="1"/>
          </p:cNvSpPr>
          <p:nvPr/>
        </p:nvSpPr>
        <p:spPr bwMode="auto">
          <a:xfrm>
            <a:off x="1560513" y="1258888"/>
            <a:ext cx="5181600" cy="2678112"/>
          </a:xfrm>
          <a:prstGeom prst="rect">
            <a:avLst/>
          </a:prstGeom>
          <a:noFill/>
          <a:ln w="9525">
            <a:noFill/>
            <a:miter lim="800000"/>
            <a:headEnd/>
            <a:tailEnd/>
          </a:ln>
        </p:spPr>
        <p:txBody>
          <a:bodyPr>
            <a:spAutoFit/>
          </a:bodyPr>
          <a:lstStyle/>
          <a:p>
            <a:pPr marL="180975" indent="-180975" algn="ctr" eaLnBrk="0" hangingPunct="0"/>
            <a:r>
              <a:rPr lang="es-MX" i="1" dirty="0"/>
              <a:t>SUBDIRECCIÓN DE ADMINISTRACIÓN</a:t>
            </a:r>
          </a:p>
          <a:p>
            <a:pPr marL="180975" indent="-180975" algn="ctr" eaLnBrk="0" hangingPunct="0"/>
            <a:r>
              <a:rPr lang="es-MX" i="1" dirty="0" smtClean="0"/>
              <a:t>(CONTINÚA)</a:t>
            </a:r>
            <a:endParaRPr lang="en-US" i="1" dirty="0"/>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Cumplir con las obligaciones que establece la Ley de Transparencia y Acceso a la información Pública del Estado de San Luis Potosí mediante el llenado de formatos asignados por la Unidad de Transparencia para poner a disposición del público y mantener actualizada la  información en los respectivos medios electrónicos.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Colaborar para mantener organizado y actualizado el sistema de archivo del Museo.</a:t>
            </a:r>
          </a:p>
          <a:p>
            <a:pPr marL="180975" indent="-180975" algn="just" eaLnBrk="0" hangingPunct="0">
              <a:buFont typeface="Wingdings" pitchFamily="2" charset="2"/>
              <a:buChar char="§"/>
            </a:pPr>
            <a:endParaRPr lang="es-ES" b="0" dirty="0"/>
          </a:p>
          <a:p>
            <a:pPr marL="180975" indent="-180975" algn="just" eaLnBrk="0" hangingPunct="0">
              <a:buFont typeface="Wingdings" pitchFamily="2" charset="2"/>
              <a:buChar char="§"/>
            </a:pPr>
            <a:r>
              <a:rPr lang="es-MX" b="0" dirty="0"/>
              <a:t>Estas funciones son enunciativas más no limitativas.</a:t>
            </a:r>
            <a:endParaRPr lang="es-ES" b="0" dirty="0"/>
          </a:p>
          <a:p>
            <a:pPr marL="180975" indent="-180975" algn="just" eaLnBrk="0" hangingPunct="0">
              <a:buFont typeface="Wingdings" pitchFamily="2" charset="2"/>
              <a:buChar char="§"/>
            </a:pPr>
            <a:endParaRPr lang="es-MX" b="0" dirty="0"/>
          </a:p>
        </p:txBody>
      </p:sp>
      <p:sp>
        <p:nvSpPr>
          <p:cNvPr id="61446"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61447"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61448"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61449"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6246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62468" name="Text Box 11"/>
          <p:cNvSpPr txBox="1">
            <a:spLocks noChangeArrowheads="1"/>
          </p:cNvSpPr>
          <p:nvPr/>
        </p:nvSpPr>
        <p:spPr bwMode="auto">
          <a:xfrm>
            <a:off x="1557338" y="1258888"/>
            <a:ext cx="5181600" cy="7013575"/>
          </a:xfrm>
          <a:prstGeom prst="rect">
            <a:avLst/>
          </a:prstGeom>
          <a:noFill/>
          <a:ln w="9525">
            <a:noFill/>
            <a:miter lim="800000"/>
            <a:headEnd/>
            <a:tailEnd/>
          </a:ln>
        </p:spPr>
        <p:txBody>
          <a:bodyPr>
            <a:spAutoFit/>
          </a:bodyPr>
          <a:lstStyle/>
          <a:p>
            <a:pPr marL="180975" indent="-180975" algn="ctr" eaLnBrk="0" hangingPunct="0"/>
            <a:r>
              <a:rPr lang="es-MX" i="1"/>
              <a:t>SUPERVISIÓN DE RESERVACIONES</a:t>
            </a:r>
          </a:p>
          <a:p>
            <a:pPr marL="180975" indent="-180975" algn="ctr" eaLnBrk="0" hangingPunct="0"/>
            <a:endParaRPr lang="en-US" i="1"/>
          </a:p>
          <a:p>
            <a:pPr marL="180975" indent="-180975" eaLnBrk="0" hangingPunct="0"/>
            <a:r>
              <a:rPr lang="en-US" i="1"/>
              <a:t>OBJETIVO:</a:t>
            </a:r>
            <a:endParaRPr lang="en-US" b="0">
              <a:solidFill>
                <a:schemeClr val="accent2"/>
              </a:solidFill>
            </a:endParaRPr>
          </a:p>
          <a:p>
            <a:pPr marL="180975" indent="-180975" eaLnBrk="0" hangingPunct="0"/>
            <a:endParaRPr lang="es-MX" b="0"/>
          </a:p>
          <a:p>
            <a:pPr marL="180975" indent="-180975" eaLnBrk="0" hangingPunct="0"/>
            <a:r>
              <a:rPr lang="es-MX" b="0"/>
              <a:t>    Desarrollar y ejecutar las estrategias de ventas a grupos que aseguren el cumplimiento de las metas anuales de ventas mediante el sistema de reservaciones, visitas, telemarketing y correo.</a:t>
            </a:r>
          </a:p>
          <a:p>
            <a:pPr marL="180975" indent="-180975" algn="just" eaLnBrk="0" hangingPunct="0"/>
            <a:endParaRPr lang="en-US" i="1"/>
          </a:p>
          <a:p>
            <a:pPr marL="180975" indent="-180975" algn="just" eaLnBrk="0" hangingPunct="0"/>
            <a:endParaRPr lang="en-US" i="1"/>
          </a:p>
          <a:p>
            <a:pPr marL="180975" indent="-180975" algn="just" eaLnBrk="0" hangingPunct="0"/>
            <a:endParaRPr lang="en-US" i="1"/>
          </a:p>
          <a:p>
            <a:pPr marL="180975" indent="-180975" eaLnBrk="0" hangingPunct="0"/>
            <a:r>
              <a:rPr lang="en-US" i="1"/>
              <a:t>FUNCIONES:</a:t>
            </a:r>
          </a:p>
          <a:p>
            <a:pPr marL="180975" indent="-180975" eaLnBrk="0" hangingPunct="0"/>
            <a:endParaRPr lang="en-US" sz="1000" i="1">
              <a:solidFill>
                <a:schemeClr val="accent2"/>
              </a:solidFill>
            </a:endParaRPr>
          </a:p>
          <a:p>
            <a:pPr marL="180975" indent="-180975" algn="just" eaLnBrk="0" hangingPunct="0">
              <a:lnSpc>
                <a:spcPct val="95000"/>
              </a:lnSpc>
              <a:buFont typeface="Wingdings" pitchFamily="2" charset="2"/>
              <a:buChar char="§"/>
            </a:pPr>
            <a:r>
              <a:rPr lang="es-MX" b="0"/>
              <a:t>Contribuir con la propuesta inicial del Museo de crear un espacio único y participativo.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Realizar y dar seguimiento a las llamadas de calidad a fin de atender permanentemente a empresas y organismos educativos.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Diseñar proyectos que permitan diversificar las propuestas educativas del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Verificar que la atención de recepción de grupos de calidad para asegurar la continuidad del cliente.</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Definir y supervisar el programa de metas anuales.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Motivar al equipo de ventas grupales con reconocimiento por metas logradas.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Informar semanalmente a  Dirección de Administración sobre los avances en el cumplimiento de las metas mensuales.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Planear la recepción de grupos con base en la agenda de actividades especiales.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las actividades de la unidad de atención a grupos y de los ejecutivos de reservaciones.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Actualizar diariamente el calendario de reservaciones.</a:t>
            </a:r>
          </a:p>
        </p:txBody>
      </p:sp>
      <p:sp>
        <p:nvSpPr>
          <p:cNvPr id="62469"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62470"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62471"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62472"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6349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63492" name="Text Box 11"/>
          <p:cNvSpPr txBox="1">
            <a:spLocks noChangeArrowheads="1"/>
          </p:cNvSpPr>
          <p:nvPr/>
        </p:nvSpPr>
        <p:spPr bwMode="auto">
          <a:xfrm>
            <a:off x="1560513" y="1258888"/>
            <a:ext cx="5181600" cy="2927350"/>
          </a:xfrm>
          <a:prstGeom prst="rect">
            <a:avLst/>
          </a:prstGeom>
          <a:noFill/>
          <a:ln w="9525">
            <a:noFill/>
            <a:miter lim="800000"/>
            <a:headEnd/>
            <a:tailEnd/>
          </a:ln>
        </p:spPr>
        <p:txBody>
          <a:bodyPr>
            <a:spAutoFit/>
          </a:bodyPr>
          <a:lstStyle/>
          <a:p>
            <a:pPr marL="180975" indent="-180975" algn="ctr" eaLnBrk="0" hangingPunct="0"/>
            <a:r>
              <a:rPr lang="es-MX" i="1" dirty="0"/>
              <a:t>SUPERVISIÓN DE RESERVACIONES</a:t>
            </a:r>
          </a:p>
          <a:p>
            <a:pPr marL="180975" indent="-180975" algn="ctr" eaLnBrk="0" hangingPunct="0"/>
            <a:r>
              <a:rPr lang="es-MX" i="1" dirty="0"/>
              <a:t>(CONTINÚA)</a:t>
            </a:r>
          </a:p>
          <a:p>
            <a:pPr marL="180975" indent="-180975" algn="ctr" eaLnBrk="0" hangingPunct="0"/>
            <a:endParaRPr lang="es-MX" b="0" dirty="0"/>
          </a:p>
          <a:p>
            <a:pPr marL="180975" indent="-180975" algn="just" eaLnBrk="0" hangingPunct="0">
              <a:lnSpc>
                <a:spcPct val="95000"/>
              </a:lnSpc>
              <a:buFont typeface="Wingdings" pitchFamily="2" charset="2"/>
              <a:buChar char="§"/>
            </a:pPr>
            <a:r>
              <a:rPr lang="es-MX" b="0" dirty="0"/>
              <a:t>Verificar que la logística de recepción de grupos cumpla con los estándares de calidad establecidos por la Dirección de Administración.</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Supervisar la divulgación de los talleres de las actividades académicas del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Elabora el reporte de los ingresos generados quincenalmente por </a:t>
            </a:r>
            <a:r>
              <a:rPr lang="es-MX" b="0" dirty="0" smtClean="0"/>
              <a:t>grupos. </a:t>
            </a:r>
            <a:endParaRPr lang="es-MX" b="0" dirty="0"/>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Colaborar para mantener organizado y actualizado el sistema de archivo del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Estas funciones son enunciativas más no limitativas</a:t>
            </a:r>
            <a:r>
              <a:rPr lang="es-MX" b="0" dirty="0">
                <a:solidFill>
                  <a:schemeClr val="accent2"/>
                </a:solidFill>
              </a:rPr>
              <a:t>.</a:t>
            </a:r>
            <a:endParaRPr lang="es-MX" b="0" dirty="0"/>
          </a:p>
        </p:txBody>
      </p:sp>
      <p:sp>
        <p:nvSpPr>
          <p:cNvPr id="63493"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63494"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63495"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63496"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6451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64516" name="Text Box 11"/>
          <p:cNvSpPr txBox="1">
            <a:spLocks noChangeArrowheads="1"/>
          </p:cNvSpPr>
          <p:nvPr/>
        </p:nvSpPr>
        <p:spPr bwMode="auto">
          <a:xfrm>
            <a:off x="1560513" y="1258888"/>
            <a:ext cx="5181600" cy="5610225"/>
          </a:xfrm>
          <a:prstGeom prst="rect">
            <a:avLst/>
          </a:prstGeom>
          <a:noFill/>
          <a:ln w="9525">
            <a:noFill/>
            <a:miter lim="800000"/>
            <a:headEnd/>
            <a:tailEnd/>
          </a:ln>
        </p:spPr>
        <p:txBody>
          <a:bodyPr>
            <a:spAutoFit/>
          </a:bodyPr>
          <a:lstStyle/>
          <a:p>
            <a:pPr marL="180975" indent="-180975" algn="ctr" eaLnBrk="0" hangingPunct="0"/>
            <a:r>
              <a:rPr lang="es-MX" i="1"/>
              <a:t>EJECUTIVO DE RESERVACIONES </a:t>
            </a:r>
          </a:p>
          <a:p>
            <a:pPr marL="180975" indent="-180975" algn="ctr" eaLnBrk="0" hangingPunct="0"/>
            <a:endParaRPr lang="en-US" i="1"/>
          </a:p>
          <a:p>
            <a:pPr marL="180975" indent="-180975" eaLnBrk="0" hangingPunct="0"/>
            <a:r>
              <a:rPr lang="en-US" i="1"/>
              <a:t>OBJETIVO:</a:t>
            </a:r>
            <a:endParaRPr lang="en-US" b="0">
              <a:solidFill>
                <a:schemeClr val="accent2"/>
              </a:solidFill>
            </a:endParaRPr>
          </a:p>
          <a:p>
            <a:pPr marL="180975" indent="-180975" eaLnBrk="0" hangingPunct="0"/>
            <a:endParaRPr lang="es-ES_tradnl" b="0">
              <a:solidFill>
                <a:schemeClr val="accent2"/>
              </a:solidFill>
            </a:endParaRPr>
          </a:p>
          <a:p>
            <a:pPr marL="180975" indent="-180975" algn="just" eaLnBrk="0" hangingPunct="0"/>
            <a:r>
              <a:rPr lang="es-MX" b="0"/>
              <a:t>    Contactar, vender y reservar los servicios integrales del Museo a grupos mediante los sistemas de reservaciones, telemarketing  y correo electrónico.</a:t>
            </a:r>
          </a:p>
          <a:p>
            <a:pPr marL="180975" indent="-180975" algn="just" eaLnBrk="0" hangingPunct="0"/>
            <a:endParaRPr lang="es-MX" b="0"/>
          </a:p>
          <a:p>
            <a:pPr marL="180975" indent="-180975" algn="just" eaLnBrk="0" hangingPunct="0"/>
            <a:endParaRPr lang="es-MX" b="0"/>
          </a:p>
          <a:p>
            <a:pPr marL="180975" indent="-180975" algn="just" eaLnBrk="0" hangingPunct="0"/>
            <a:endParaRPr lang="es-MX" b="0"/>
          </a:p>
          <a:p>
            <a:pPr marL="180975" indent="-180975" algn="just" eaLnBrk="0" hangingPunct="0"/>
            <a:r>
              <a:rPr lang="en-US" i="1"/>
              <a:t>FUNCIONES:</a:t>
            </a:r>
          </a:p>
          <a:p>
            <a:pPr marL="180975" indent="-180975" eaLnBrk="0" hangingPunct="0"/>
            <a:endParaRPr lang="en-US" sz="1000" i="1">
              <a:solidFill>
                <a:schemeClr val="accent2"/>
              </a:solidFill>
            </a:endParaRPr>
          </a:p>
          <a:p>
            <a:pPr marL="180975" indent="-180975" algn="just" eaLnBrk="0" hangingPunct="0">
              <a:lnSpc>
                <a:spcPct val="95000"/>
              </a:lnSpc>
              <a:buFont typeface="Wingdings" pitchFamily="2" charset="2"/>
              <a:buChar char="§"/>
            </a:pPr>
            <a:r>
              <a:rPr lang="es-MX" b="0"/>
              <a:t>Ofrecer atención telefónica y electrónica a instituciones educativas o grupos con la finalidad de cumplir con las metas de ventas a grupos.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Ejecutar el programa de llamadas de calidad diariamente.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Identificar y contactar escuelas, instituciones y empresas que puedan estar interesadas en comprar paquetes de boletos.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Informar  diariamente a Supervisión Reservaciones el reporte de reservaciones realizadas en el día.</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Actualizar la base de datos de las diferentes instituciones educativas, científicas y culturales local, nacional e internacional.</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Dar seguimiento a la realización de pagos y depósitos de las ventas realizadas.</a:t>
            </a:r>
            <a:endParaRPr lang="es-MX" b="0">
              <a:solidFill>
                <a:srgbClr val="FF0000"/>
              </a:solidFill>
            </a:endParaRP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Estas funciones son enunciativas más no limitativas.</a:t>
            </a:r>
          </a:p>
          <a:p>
            <a:pPr marL="180975" indent="-180975" algn="just" eaLnBrk="0" hangingPunct="0">
              <a:lnSpc>
                <a:spcPct val="95000"/>
              </a:lnSpc>
              <a:buFont typeface="Wingdings" pitchFamily="2" charset="2"/>
              <a:buChar char="§"/>
            </a:pPr>
            <a:endParaRPr lang="es-MX" b="0"/>
          </a:p>
        </p:txBody>
      </p:sp>
      <p:sp>
        <p:nvSpPr>
          <p:cNvPr id="64517"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64518"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64519"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64520"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142875" y="0"/>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6553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65540" name="Text Box 11"/>
          <p:cNvSpPr txBox="1">
            <a:spLocks noChangeArrowheads="1"/>
          </p:cNvSpPr>
          <p:nvPr/>
        </p:nvSpPr>
        <p:spPr bwMode="auto">
          <a:xfrm>
            <a:off x="1560513" y="1258888"/>
            <a:ext cx="5181600" cy="7078662"/>
          </a:xfrm>
          <a:prstGeom prst="rect">
            <a:avLst/>
          </a:prstGeom>
          <a:noFill/>
          <a:ln w="9525">
            <a:noFill/>
            <a:miter lim="800000"/>
            <a:headEnd/>
            <a:tailEnd/>
          </a:ln>
        </p:spPr>
        <p:txBody>
          <a:bodyPr>
            <a:spAutoFit/>
          </a:bodyPr>
          <a:lstStyle/>
          <a:p>
            <a:pPr marL="180975" indent="-180975" algn="ctr" eaLnBrk="0" hangingPunct="0"/>
            <a:r>
              <a:rPr lang="es-MX" i="1"/>
              <a:t>SUPERVISIÓN CONTABLE</a:t>
            </a:r>
          </a:p>
          <a:p>
            <a:pPr marL="180975" indent="-180975" algn="ctr" eaLnBrk="0" hangingPunct="0"/>
            <a:endParaRPr lang="en-US" i="1"/>
          </a:p>
          <a:p>
            <a:pPr marL="180975" indent="-180975" eaLnBrk="0" hangingPunct="0"/>
            <a:r>
              <a:rPr lang="en-US" i="1"/>
              <a:t>OBJETIVO:</a:t>
            </a:r>
            <a:endParaRPr lang="en-US" b="0">
              <a:solidFill>
                <a:schemeClr val="accent2"/>
              </a:solidFill>
            </a:endParaRPr>
          </a:p>
          <a:p>
            <a:pPr marL="180975" indent="-180975" eaLnBrk="0" hangingPunct="0"/>
            <a:endParaRPr lang="es-ES_tradnl" b="0">
              <a:solidFill>
                <a:schemeClr val="accent2"/>
              </a:solidFill>
            </a:endParaRPr>
          </a:p>
          <a:p>
            <a:pPr marL="180975" indent="-180975" algn="just" eaLnBrk="0" hangingPunct="0"/>
            <a:r>
              <a:rPr lang="es-MX" b="0"/>
              <a:t>    Realizar diferentes actividades del área para garantizar el control de todos los ingresos y movimientos financieros del Museo Laberinto de las Ciencias y las Artes.</a:t>
            </a:r>
          </a:p>
          <a:p>
            <a:pPr marL="180975" indent="-180975" algn="just" eaLnBrk="0" hangingPunct="0"/>
            <a:endParaRPr lang="es-MX" b="0"/>
          </a:p>
          <a:p>
            <a:pPr marL="180975" indent="-180975" algn="just" eaLnBrk="0" hangingPunct="0"/>
            <a:endParaRPr lang="es-MX" b="0"/>
          </a:p>
          <a:p>
            <a:pPr marL="180975" indent="-180975" eaLnBrk="0" hangingPunct="0"/>
            <a:endParaRPr lang="en-US" i="1"/>
          </a:p>
          <a:p>
            <a:pPr marL="180975" indent="-180975" eaLnBrk="0" hangingPunct="0"/>
            <a:r>
              <a:rPr lang="en-US" i="1"/>
              <a:t>FUNCIONES:</a:t>
            </a:r>
          </a:p>
          <a:p>
            <a:pPr marL="180975" indent="-180975" eaLnBrk="0" hangingPunct="0"/>
            <a:endParaRPr lang="en-US" sz="1000" i="1">
              <a:solidFill>
                <a:schemeClr val="accent2"/>
              </a:solidFill>
            </a:endParaRPr>
          </a:p>
          <a:p>
            <a:pPr marL="180975" indent="-180975" algn="just" eaLnBrk="0" hangingPunct="0">
              <a:buFont typeface="Wingdings" pitchFamily="2" charset="2"/>
              <a:buChar char="§"/>
            </a:pPr>
            <a:r>
              <a:rPr lang="es-ES" b="0"/>
              <a:t>Diseñar formatos de control para el registro de los diferentes ingresos del Museo por mes, día, acumulado, así como tablas y gráficas que sirvan para efectuar estadísticas comparativas en un tiempo determinado.</a:t>
            </a:r>
          </a:p>
          <a:p>
            <a:pPr marL="180975" indent="-180975" algn="just" eaLnBrk="0" hangingPunct="0">
              <a:buFont typeface="Wingdings" pitchFamily="2" charset="2"/>
              <a:buChar char="§"/>
            </a:pPr>
            <a:endParaRPr lang="es-ES" b="0"/>
          </a:p>
          <a:p>
            <a:pPr marL="180975" indent="-180975" algn="just" eaLnBrk="0" hangingPunct="0">
              <a:buFont typeface="Wingdings" pitchFamily="2" charset="2"/>
              <a:buChar char="§"/>
            </a:pPr>
            <a:r>
              <a:rPr lang="es-ES" b="0"/>
              <a:t>Llevar el registro diario de los ingresos propios del Museo por concepto de taquillas, admisión de grupos, actividades especiales, tienda, concesiones, patrocinios, capturando los depósitos en formatos de control.</a:t>
            </a:r>
          </a:p>
          <a:p>
            <a:pPr marL="180975" indent="-180975" algn="just" eaLnBrk="0" hangingPunct="0">
              <a:buFont typeface="Wingdings" pitchFamily="2" charset="2"/>
              <a:buChar char="§"/>
            </a:pPr>
            <a:endParaRPr lang="es-ES" b="0"/>
          </a:p>
          <a:p>
            <a:pPr marL="180975" indent="-180975" algn="just" eaLnBrk="0" hangingPunct="0">
              <a:buFont typeface="Wingdings" pitchFamily="2" charset="2"/>
              <a:buChar char="§"/>
            </a:pPr>
            <a:r>
              <a:rPr lang="es-ES" b="0"/>
              <a:t>Controlar y manejar del subsidio de Gobierno del Estado para el funcionamiento operativo del Museo.</a:t>
            </a:r>
          </a:p>
          <a:p>
            <a:pPr marL="180975" indent="-180975" algn="just" eaLnBrk="0" hangingPunct="0">
              <a:buFont typeface="Wingdings" pitchFamily="2" charset="2"/>
              <a:buChar char="§"/>
            </a:pPr>
            <a:endParaRPr lang="es-ES" b="0"/>
          </a:p>
          <a:p>
            <a:pPr marL="180975" indent="-180975" algn="just" eaLnBrk="0" hangingPunct="0">
              <a:buFont typeface="Wingdings" pitchFamily="2" charset="2"/>
              <a:buChar char="§"/>
            </a:pPr>
            <a:r>
              <a:rPr lang="es-ES" b="0"/>
              <a:t>Elaborar pólizas de  ingresos mediante los depósitos de ingresos propios y de los depósitos obtenidos por subsidio de Gobierno del Estado vía Secretaría de Finanzas, archivando su ficha de depósito correspondiente.</a:t>
            </a:r>
          </a:p>
          <a:p>
            <a:pPr marL="180975" indent="-180975" algn="just" eaLnBrk="0" hangingPunct="0">
              <a:buFont typeface="Wingdings" pitchFamily="2" charset="2"/>
              <a:buChar char="§"/>
            </a:pPr>
            <a:endParaRPr lang="es-ES" b="0"/>
          </a:p>
          <a:p>
            <a:pPr marL="180975" indent="-180975" algn="just" eaLnBrk="0" hangingPunct="0">
              <a:buFont typeface="Wingdings" pitchFamily="2" charset="2"/>
              <a:buChar char="§"/>
            </a:pPr>
            <a:r>
              <a:rPr lang="es-ES" b="0"/>
              <a:t>Realizar y controlar las operaciones bancarias como apertura de cuentas, solicitud de chequeras, registro de firmas autorizadas,  contrato de servicios, depósitos y retiros, pago de impuestos a través de banca electrónica, certificación de cheques, anexando para tal efecto oficios, documentos y demás requisitos para cumplir con la normatividad bancaria.</a:t>
            </a:r>
          </a:p>
          <a:p>
            <a:pPr marL="180975" indent="-180975" algn="just" eaLnBrk="0" hangingPunct="0"/>
            <a:endParaRPr lang="es-ES" b="0"/>
          </a:p>
          <a:p>
            <a:pPr marL="180975" indent="-180975" algn="just" eaLnBrk="0" hangingPunct="0">
              <a:buFont typeface="Wingdings" pitchFamily="2" charset="2"/>
              <a:buChar char="§"/>
            </a:pPr>
            <a:r>
              <a:rPr lang="es-ES" b="0"/>
              <a:t>Elaborar conciliaciones bancarias y archivar estados de cuenta.</a:t>
            </a:r>
          </a:p>
        </p:txBody>
      </p:sp>
      <p:sp>
        <p:nvSpPr>
          <p:cNvPr id="65541"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65542"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65543"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65544"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6656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66564" name="Text Box 11"/>
          <p:cNvSpPr txBox="1">
            <a:spLocks noChangeArrowheads="1"/>
          </p:cNvSpPr>
          <p:nvPr/>
        </p:nvSpPr>
        <p:spPr bwMode="auto">
          <a:xfrm>
            <a:off x="1552575" y="1258888"/>
            <a:ext cx="5181600" cy="6956425"/>
          </a:xfrm>
          <a:prstGeom prst="rect">
            <a:avLst/>
          </a:prstGeom>
          <a:noFill/>
          <a:ln w="9525">
            <a:noFill/>
            <a:miter lim="800000"/>
            <a:headEnd/>
            <a:tailEnd/>
          </a:ln>
        </p:spPr>
        <p:txBody>
          <a:bodyPr>
            <a:spAutoFit/>
          </a:bodyPr>
          <a:lstStyle/>
          <a:p>
            <a:pPr marL="180975" indent="-180975" algn="ctr" eaLnBrk="0" hangingPunct="0"/>
            <a:r>
              <a:rPr lang="es-MX" i="1" dirty="0"/>
              <a:t>SUPERVISIÓN CONTABLE</a:t>
            </a:r>
          </a:p>
          <a:p>
            <a:pPr marL="180975" indent="-180975" algn="ctr" eaLnBrk="0" hangingPunct="0"/>
            <a:r>
              <a:rPr lang="es-MX" i="1" dirty="0"/>
              <a:t>(CONTINÚA)</a:t>
            </a:r>
          </a:p>
          <a:p>
            <a:pPr marL="180975" indent="-180975" algn="just" eaLnBrk="0" hangingPunct="0"/>
            <a:endParaRPr lang="es-ES" sz="900" b="0" dirty="0"/>
          </a:p>
          <a:p>
            <a:pPr marL="180975" indent="-180975" algn="just" eaLnBrk="0" hangingPunct="0">
              <a:buFont typeface="Wingdings" pitchFamily="2" charset="2"/>
              <a:buChar char="§"/>
            </a:pPr>
            <a:r>
              <a:rPr lang="es-ES" b="0" dirty="0"/>
              <a:t>Llevar el control de saldo en libros y bancario elaborando reportes diarios de flujo de efectivo tanto de ingresos propios como de presupuesto gubernamental.</a:t>
            </a:r>
          </a:p>
          <a:p>
            <a:pPr marL="180975" indent="-180975" algn="just" eaLnBrk="0" hangingPunct="0">
              <a:buFont typeface="Wingdings" pitchFamily="2" charset="2"/>
              <a:buChar char="§"/>
            </a:pPr>
            <a:endParaRPr lang="es-ES" sz="900" b="0" dirty="0"/>
          </a:p>
          <a:p>
            <a:pPr marL="180975" indent="-180975" algn="just" eaLnBrk="0" hangingPunct="0">
              <a:buFont typeface="Wingdings" pitchFamily="2" charset="2"/>
              <a:buChar char="§"/>
            </a:pPr>
            <a:r>
              <a:rPr lang="es-ES" b="0" dirty="0"/>
              <a:t>Realizar trámites de solicitud de pago de facturas y </a:t>
            </a:r>
            <a:r>
              <a:rPr lang="es-ES" b="0" dirty="0" err="1"/>
              <a:t>contrarecibos</a:t>
            </a:r>
            <a:r>
              <a:rPr lang="es-ES" b="0" dirty="0"/>
              <a:t> ante  la Secretaría de Finanzas de Gobierno del Estado, elaborando los oficios, solicitudes de pago y recibos correspondientes, incluyendo el cobro de los mismos.</a:t>
            </a:r>
          </a:p>
          <a:p>
            <a:pPr marL="180975" indent="-180975" algn="just" eaLnBrk="0" hangingPunct="0">
              <a:buFont typeface="Wingdings" pitchFamily="2" charset="2"/>
              <a:buChar char="§"/>
            </a:pPr>
            <a:endParaRPr lang="es-ES" sz="900" b="0" dirty="0"/>
          </a:p>
          <a:p>
            <a:pPr marL="180975" indent="-180975" algn="just" eaLnBrk="0" hangingPunct="0">
              <a:buFont typeface="Wingdings" pitchFamily="2" charset="2"/>
              <a:buChar char="§"/>
            </a:pPr>
            <a:r>
              <a:rPr lang="es-ES" b="0" dirty="0"/>
              <a:t>Realizar trámites de solicitud de contratación de servicios recopilando la documentación  de empresas a contratar ante Oficialía Mayor de Gobierno del Estado,  así como los oficios y solicitudes que las acompañan.</a:t>
            </a:r>
          </a:p>
          <a:p>
            <a:pPr marL="180975" indent="-180975" algn="just" eaLnBrk="0" hangingPunct="0">
              <a:buFont typeface="Wingdings" pitchFamily="2" charset="2"/>
              <a:buChar char="§"/>
            </a:pPr>
            <a:endParaRPr lang="es-ES" sz="900" b="0" dirty="0"/>
          </a:p>
          <a:p>
            <a:pPr marL="180975" indent="-180975" algn="just" eaLnBrk="0" hangingPunct="0">
              <a:buFont typeface="Wingdings" pitchFamily="2" charset="2"/>
              <a:buChar char="§"/>
            </a:pPr>
            <a:r>
              <a:rPr lang="es-ES" b="0" dirty="0"/>
              <a:t>Elaborar las facturas y/o recibos de ingresos cuando se soliciten por los grupos, controlando el folio de los mismos. </a:t>
            </a:r>
            <a:endParaRPr lang="es-ES" b="0" dirty="0">
              <a:solidFill>
                <a:srgbClr val="FF0000"/>
              </a:solidFill>
            </a:endParaRPr>
          </a:p>
          <a:p>
            <a:pPr marL="180975" indent="-180975" algn="just" eaLnBrk="0" hangingPunct="0">
              <a:buFont typeface="Wingdings" pitchFamily="2" charset="2"/>
              <a:buChar char="§"/>
            </a:pPr>
            <a:endParaRPr lang="es-ES" sz="900" b="0" dirty="0"/>
          </a:p>
          <a:p>
            <a:pPr marL="180975" indent="-180975" algn="just" eaLnBrk="0" hangingPunct="0">
              <a:buFont typeface="Wingdings" pitchFamily="2" charset="2"/>
              <a:buChar char="§"/>
            </a:pPr>
            <a:r>
              <a:rPr lang="es-ES" b="0" dirty="0"/>
              <a:t>Apoyar a la Dirección Administrativa en el análisis y elaboración del presupuesto de Gobierno en base a los gastos proyectados. </a:t>
            </a:r>
            <a:endParaRPr lang="es-ES" b="0" dirty="0">
              <a:solidFill>
                <a:srgbClr val="FF0000"/>
              </a:solidFill>
            </a:endParaRPr>
          </a:p>
          <a:p>
            <a:pPr marL="180975" indent="-180975" algn="just" eaLnBrk="0" hangingPunct="0">
              <a:buFont typeface="Wingdings" pitchFamily="2" charset="2"/>
              <a:buChar char="§"/>
            </a:pPr>
            <a:endParaRPr lang="es-ES" sz="900" b="0" dirty="0"/>
          </a:p>
          <a:p>
            <a:pPr marL="180975" indent="-180975" algn="just" eaLnBrk="0" hangingPunct="0">
              <a:buFont typeface="Wingdings" pitchFamily="2" charset="2"/>
              <a:buChar char="§"/>
            </a:pPr>
            <a:r>
              <a:rPr lang="es-ES" b="0" dirty="0"/>
              <a:t>Realizar inventarios del material, suministros y contenido que conforma cada sala del Museo, así como del material y equipo de oficina, cómputo, etc.</a:t>
            </a:r>
          </a:p>
          <a:p>
            <a:pPr marL="180975" indent="-180975" algn="just" eaLnBrk="0" hangingPunct="0">
              <a:buFont typeface="Wingdings" pitchFamily="2" charset="2"/>
              <a:buChar char="§"/>
            </a:pPr>
            <a:endParaRPr lang="es-ES" sz="900" b="0" dirty="0"/>
          </a:p>
          <a:p>
            <a:pPr marL="180975" indent="-180975" algn="just" eaLnBrk="0" hangingPunct="0">
              <a:buFont typeface="Wingdings" pitchFamily="2" charset="2"/>
              <a:buChar char="§"/>
            </a:pPr>
            <a:r>
              <a:rPr lang="es-ES" b="0" dirty="0"/>
              <a:t>Elaborar solicitudes de transferencia de presupuesto entre las diferentes partidas presupuestales, dando seguimiento a las mismas.</a:t>
            </a:r>
          </a:p>
          <a:p>
            <a:pPr marL="180975" indent="-180975" algn="just" eaLnBrk="0" hangingPunct="0">
              <a:buFont typeface="Wingdings" pitchFamily="2" charset="2"/>
              <a:buChar char="§"/>
            </a:pPr>
            <a:endParaRPr lang="es-ES" sz="900" b="0" dirty="0"/>
          </a:p>
          <a:p>
            <a:pPr marL="180975" indent="-180975" algn="just" eaLnBrk="0" hangingPunct="0">
              <a:buFont typeface="Wingdings" pitchFamily="2" charset="2"/>
              <a:buChar char="§"/>
            </a:pPr>
            <a:r>
              <a:rPr lang="es-ES" b="0" dirty="0"/>
              <a:t>Archivar los comprobantes de ingresos, oficios y trámites realizados ante las diferentes instituciones relacionadas con el Museo.</a:t>
            </a:r>
          </a:p>
          <a:p>
            <a:pPr marL="180975" indent="-180975" algn="just" eaLnBrk="0" hangingPunct="0">
              <a:buFont typeface="Wingdings" pitchFamily="2" charset="2"/>
              <a:buChar char="§"/>
            </a:pPr>
            <a:endParaRPr lang="es-ES" sz="800" b="0" dirty="0"/>
          </a:p>
          <a:p>
            <a:pPr marL="180975" indent="-180975" algn="just" eaLnBrk="0" hangingPunct="0">
              <a:buFont typeface="Wingdings" pitchFamily="2" charset="2"/>
              <a:buChar char="§"/>
            </a:pPr>
            <a:r>
              <a:rPr lang="es-ES" b="0" dirty="0"/>
              <a:t>Elaborar requisiciones de material de oficina a </a:t>
            </a:r>
            <a:r>
              <a:rPr lang="es-ES" b="0" dirty="0" smtClean="0"/>
              <a:t>Supervisión </a:t>
            </a:r>
            <a:r>
              <a:rPr lang="es-ES" b="0" dirty="0"/>
              <a:t>de compras.</a:t>
            </a:r>
          </a:p>
          <a:p>
            <a:pPr marL="180975" indent="-180975" algn="just" eaLnBrk="0" hangingPunct="0">
              <a:buFont typeface="Wingdings" pitchFamily="2" charset="2"/>
              <a:buChar char="§"/>
            </a:pPr>
            <a:endParaRPr lang="es-ES" sz="800" b="0" dirty="0"/>
          </a:p>
          <a:p>
            <a:pPr marL="180975" indent="-180975" algn="just" eaLnBrk="0" hangingPunct="0">
              <a:buFont typeface="Wingdings" pitchFamily="2" charset="2"/>
              <a:buChar char="§"/>
            </a:pPr>
            <a:r>
              <a:rPr lang="es-ES" b="0" dirty="0"/>
              <a:t>Elaborar oficios para el cobro de recibos por concepto entradas al Museo de grupos de visitantes enviados por instituciones, empresas privadas y dependencias gubernamentales.</a:t>
            </a:r>
          </a:p>
          <a:p>
            <a:pPr marL="180975" indent="-180975" algn="just" eaLnBrk="0" hangingPunct="0">
              <a:buFont typeface="Wingdings" pitchFamily="2" charset="2"/>
              <a:buChar char="§"/>
            </a:pPr>
            <a:endParaRPr lang="es-ES" sz="1000" b="0" dirty="0"/>
          </a:p>
        </p:txBody>
      </p:sp>
      <p:sp>
        <p:nvSpPr>
          <p:cNvPr id="66565"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66566"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66567"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66568"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6758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67588" name="Text Box 11"/>
          <p:cNvSpPr txBox="1">
            <a:spLocks noChangeArrowheads="1"/>
          </p:cNvSpPr>
          <p:nvPr/>
        </p:nvSpPr>
        <p:spPr bwMode="auto">
          <a:xfrm>
            <a:off x="1552575" y="1258888"/>
            <a:ext cx="5181600" cy="2538412"/>
          </a:xfrm>
          <a:prstGeom prst="rect">
            <a:avLst/>
          </a:prstGeom>
          <a:noFill/>
          <a:ln w="9525">
            <a:noFill/>
            <a:miter lim="800000"/>
            <a:headEnd/>
            <a:tailEnd/>
          </a:ln>
        </p:spPr>
        <p:txBody>
          <a:bodyPr>
            <a:spAutoFit/>
          </a:bodyPr>
          <a:lstStyle/>
          <a:p>
            <a:pPr marL="180975" indent="-180975" algn="ctr" eaLnBrk="0" hangingPunct="0"/>
            <a:r>
              <a:rPr lang="es-MX" i="1"/>
              <a:t>SUPERVISIÓN CONTABLE</a:t>
            </a:r>
          </a:p>
          <a:p>
            <a:pPr marL="180975" indent="-180975" algn="ctr" eaLnBrk="0" hangingPunct="0"/>
            <a:r>
              <a:rPr lang="es-MX" i="1"/>
              <a:t>(CONTINÚA)</a:t>
            </a:r>
          </a:p>
          <a:p>
            <a:pPr marL="180975" indent="-180975" algn="just" eaLnBrk="0" hangingPunct="0"/>
            <a:endParaRPr lang="es-ES" sz="900" b="0"/>
          </a:p>
          <a:p>
            <a:pPr marL="180975" indent="-180975" algn="just" eaLnBrk="0" hangingPunct="0">
              <a:buFont typeface="Wingdings" pitchFamily="2" charset="2"/>
              <a:buChar char="§"/>
            </a:pPr>
            <a:endParaRPr lang="es-ES" sz="800" b="0"/>
          </a:p>
          <a:p>
            <a:pPr marL="180975" indent="-180975" algn="just" eaLnBrk="0" hangingPunct="0">
              <a:buFont typeface="Wingdings" pitchFamily="2" charset="2"/>
              <a:buChar char="§"/>
            </a:pPr>
            <a:r>
              <a:rPr lang="es-ES" b="0"/>
              <a:t> </a:t>
            </a:r>
            <a:r>
              <a:rPr lang="es-MX" b="0"/>
              <a:t>Cumplir con las obligaciones que establece la Ley de Transparencia y Acceso a la información Pública del Estado de San Luis Potosí mediante el llenado de formatos asignados por la Unidad de Transparencia para poner a disposición del público y mantener actualizada la  información en los respectivos medios electrónicos.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Colaborar para mantener organizado y actualizado el sistema de archivo del Museo.</a:t>
            </a:r>
          </a:p>
          <a:p>
            <a:pPr marL="180975" indent="-180975" algn="just" eaLnBrk="0" hangingPunct="0">
              <a:buFont typeface="Wingdings" pitchFamily="2" charset="2"/>
              <a:buChar char="§"/>
            </a:pPr>
            <a:endParaRPr lang="es-ES" sz="1000" b="0"/>
          </a:p>
          <a:p>
            <a:pPr marL="180975" indent="-180975" algn="just" eaLnBrk="0" hangingPunct="0">
              <a:buFont typeface="Wingdings" pitchFamily="2" charset="2"/>
              <a:buChar char="§"/>
            </a:pPr>
            <a:r>
              <a:rPr lang="es-ES" b="0"/>
              <a:t> </a:t>
            </a:r>
            <a:r>
              <a:rPr lang="es-MX" b="0"/>
              <a:t>Estas funciones son enunciativas más no limitativas.</a:t>
            </a:r>
          </a:p>
        </p:txBody>
      </p:sp>
      <p:sp>
        <p:nvSpPr>
          <p:cNvPr id="67589"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67590"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67591"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67592"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6861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68612" name="Text Box 11"/>
          <p:cNvSpPr txBox="1">
            <a:spLocks noChangeArrowheads="1"/>
          </p:cNvSpPr>
          <p:nvPr/>
        </p:nvSpPr>
        <p:spPr bwMode="auto">
          <a:xfrm>
            <a:off x="1560513" y="1258888"/>
            <a:ext cx="5181600" cy="7032625"/>
          </a:xfrm>
          <a:prstGeom prst="rect">
            <a:avLst/>
          </a:prstGeom>
          <a:noFill/>
          <a:ln w="9525">
            <a:noFill/>
            <a:miter lim="800000"/>
            <a:headEnd/>
            <a:tailEnd/>
          </a:ln>
        </p:spPr>
        <p:txBody>
          <a:bodyPr>
            <a:spAutoFit/>
          </a:bodyPr>
          <a:lstStyle/>
          <a:p>
            <a:pPr marL="180975" indent="-180975" algn="ctr" eaLnBrk="0" hangingPunct="0"/>
            <a:r>
              <a:rPr lang="es-MX" i="1"/>
              <a:t>SUPERVISIÓN DE COMPRAS</a:t>
            </a:r>
          </a:p>
          <a:p>
            <a:pPr marL="180975" indent="-180975" algn="ctr" eaLnBrk="0" hangingPunct="0"/>
            <a:endParaRPr lang="en-US" i="1"/>
          </a:p>
          <a:p>
            <a:pPr marL="180975" indent="-180975" eaLnBrk="0" hangingPunct="0"/>
            <a:r>
              <a:rPr lang="en-US" i="1"/>
              <a:t>OBJETIVO:</a:t>
            </a:r>
            <a:endParaRPr lang="en-US" b="0">
              <a:solidFill>
                <a:schemeClr val="accent2"/>
              </a:solidFill>
            </a:endParaRPr>
          </a:p>
          <a:p>
            <a:pPr marL="180975" indent="-180975" eaLnBrk="0" hangingPunct="0"/>
            <a:endParaRPr lang="es-ES_tradnl" b="0">
              <a:solidFill>
                <a:schemeClr val="accent2"/>
              </a:solidFill>
            </a:endParaRPr>
          </a:p>
          <a:p>
            <a:pPr marL="180975" indent="-180975" algn="just" eaLnBrk="0" hangingPunct="0"/>
            <a:r>
              <a:rPr lang="es-MX" b="0"/>
              <a:t>    Realizar la compras, contratación de servicios y las adquisiciones de materiales y suministros en las cantidades y calidad necesarias, en el momento oportuno y al precio total más conveniente buscando siempre la mejor opción para el beneficio del Museo y en apego a los requerimientos de las áreas que lo integran.</a:t>
            </a:r>
          </a:p>
          <a:p>
            <a:pPr marL="180975" indent="-180975" algn="just" eaLnBrk="0" hangingPunct="0"/>
            <a:endParaRPr lang="es-MX" b="0">
              <a:solidFill>
                <a:srgbClr val="FF0000"/>
              </a:solidFill>
            </a:endParaRPr>
          </a:p>
          <a:p>
            <a:pPr marL="180975" indent="-180975" eaLnBrk="0" hangingPunct="0"/>
            <a:endParaRPr lang="en-US" i="1"/>
          </a:p>
          <a:p>
            <a:pPr marL="180975" indent="-180975" eaLnBrk="0" hangingPunct="0"/>
            <a:endParaRPr lang="en-US" i="1"/>
          </a:p>
          <a:p>
            <a:pPr marL="180975" indent="-180975" eaLnBrk="0" hangingPunct="0"/>
            <a:r>
              <a:rPr lang="en-US" i="1"/>
              <a:t>FUNCIONES:</a:t>
            </a:r>
          </a:p>
          <a:p>
            <a:pPr marL="180975" indent="-180975" eaLnBrk="0" hangingPunct="0"/>
            <a:endParaRPr lang="en-US" sz="1000" i="1">
              <a:solidFill>
                <a:schemeClr val="accent2"/>
              </a:solidFill>
            </a:endParaRPr>
          </a:p>
          <a:p>
            <a:pPr marL="180975" indent="-180975" algn="just" eaLnBrk="0" hangingPunct="0">
              <a:lnSpc>
                <a:spcPct val="95000"/>
              </a:lnSpc>
              <a:buFont typeface="Wingdings" pitchFamily="2" charset="2"/>
              <a:buChar char="§"/>
            </a:pPr>
            <a:r>
              <a:rPr lang="es-MX" b="0"/>
              <a:t>Realizar compras, contratación de servicios y adquisiciones en apego a la normatividad vigente.</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Recibir de las áreas del museo los requerimientos de sus necesidades operativas, así como las especificaciones exactas de dichas necesidades.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Cotizar y solicitar presupuestos a distintos proveedores para obtener la más amplia información sobre los costos y calidad de lo requerido.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Asegurar que se cumplan las condiciones de tiempos de entrega, de pago y de la calidad del producto acordadas por ambas partes.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Mantener excelentes relaciones con los proveedores que se trabajara la adquisición de los suministros para el adecuado funcionamiento operativo y administrativo del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Negociar los mejores costos para mantener la mejor calidad del adecuado funcionamiento operativo y administrativo del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Controlar desperdicios, duplicidades, exceso de abastecimiento de suministros, evitando así, los gastos innecesarios.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Buscar fuentes alternativas de suministros y localizar nuevos productos y materiales necesarios.</a:t>
            </a:r>
          </a:p>
        </p:txBody>
      </p:sp>
      <p:sp>
        <p:nvSpPr>
          <p:cNvPr id="68613"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68614"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68615"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68616"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6963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69636" name="Text Box 11"/>
          <p:cNvSpPr txBox="1">
            <a:spLocks noChangeArrowheads="1"/>
          </p:cNvSpPr>
          <p:nvPr/>
        </p:nvSpPr>
        <p:spPr bwMode="auto">
          <a:xfrm>
            <a:off x="1557338" y="1258888"/>
            <a:ext cx="5181600" cy="6613525"/>
          </a:xfrm>
          <a:prstGeom prst="rect">
            <a:avLst/>
          </a:prstGeom>
          <a:noFill/>
          <a:ln w="9525">
            <a:noFill/>
            <a:miter lim="800000"/>
            <a:headEnd/>
            <a:tailEnd/>
          </a:ln>
        </p:spPr>
        <p:txBody>
          <a:bodyPr>
            <a:spAutoFit/>
          </a:bodyPr>
          <a:lstStyle/>
          <a:p>
            <a:pPr marL="180975" indent="-180975" algn="ctr" eaLnBrk="0" hangingPunct="0"/>
            <a:r>
              <a:rPr lang="es-MX" i="1" dirty="0"/>
              <a:t>SUPERVISIÓN DE COMPRAS</a:t>
            </a:r>
          </a:p>
          <a:p>
            <a:pPr marL="180975" indent="-180975" algn="ctr" eaLnBrk="0" hangingPunct="0"/>
            <a:r>
              <a:rPr lang="es-MX" i="1" dirty="0"/>
              <a:t>(CONTINÚA)</a:t>
            </a:r>
          </a:p>
          <a:p>
            <a:pPr marL="180975" indent="-180975" algn="ctr" eaLnBrk="0" hangingPunct="0"/>
            <a:endParaRPr lang="es-MX" b="0" dirty="0"/>
          </a:p>
          <a:p>
            <a:pPr marL="180975" indent="-180975" algn="ctr" eaLnBrk="0" hangingPunct="0"/>
            <a:endParaRPr lang="es-MX" b="0" dirty="0"/>
          </a:p>
          <a:p>
            <a:pPr marL="180975" indent="-180975" algn="just" eaLnBrk="0" hangingPunct="0">
              <a:lnSpc>
                <a:spcPct val="95000"/>
              </a:lnSpc>
              <a:buFont typeface="Wingdings" pitchFamily="2" charset="2"/>
              <a:buChar char="§"/>
            </a:pPr>
            <a:r>
              <a:rPr lang="es-MX" b="0" dirty="0"/>
              <a:t>Controlar la continuidad de las actividades mediante el suministro oportuno evitando demoras y paralizaciones de las actividades propias para el adecuado funcionamiento operativo y administrativo del Museo, verificando la exactitud y calidad de los requerimientos solicitados por los diferentes áreas del museo.</a:t>
            </a:r>
          </a:p>
          <a:p>
            <a:pPr marL="180975" indent="-180975" algn="just" eaLnBrk="0" hangingPunct="0">
              <a:lnSpc>
                <a:spcPct val="95000"/>
              </a:lnSpc>
              <a:buFont typeface="Wingdings" pitchFamily="2" charset="2"/>
              <a:buChar char="§"/>
            </a:pPr>
            <a:endParaRPr lang="es-MX" b="0" dirty="0"/>
          </a:p>
          <a:p>
            <a:pPr marL="180975" indent="-180975" algn="just" eaLnBrk="0" hangingPunct="0">
              <a:buFont typeface="Wingdings" pitchFamily="2" charset="2"/>
              <a:buChar char="§"/>
            </a:pPr>
            <a:r>
              <a:rPr lang="es-MX" b="0" dirty="0"/>
              <a:t>Elaborar los formatos de requisición para el Museo con la finalidad de que las áreas realicen sus solicitudes de manera uniforme.</a:t>
            </a:r>
          </a:p>
          <a:p>
            <a:pPr marL="180975" indent="-180975" algn="just" eaLnBrk="0" hangingPunct="0">
              <a:buFont typeface="Wingdings" pitchFamily="2" charset="2"/>
              <a:buChar char="§"/>
            </a:pPr>
            <a:endParaRPr lang="es-MX" sz="1000" b="0" dirty="0"/>
          </a:p>
          <a:p>
            <a:pPr marL="180975" indent="-180975" algn="just" eaLnBrk="0" hangingPunct="0">
              <a:buFont typeface="Wingdings" pitchFamily="2" charset="2"/>
              <a:buChar char="§"/>
            </a:pPr>
            <a:r>
              <a:rPr lang="es-MX" b="0" dirty="0"/>
              <a:t> Realizar el directorio de proveedores y mantenerlo actualizado.</a:t>
            </a:r>
          </a:p>
          <a:p>
            <a:pPr marL="180975" indent="-180975" algn="just" eaLnBrk="0" hangingPunct="0">
              <a:buFont typeface="Wingdings" pitchFamily="2" charset="2"/>
              <a:buChar char="§"/>
            </a:pPr>
            <a:endParaRPr lang="es-MX" sz="1000" b="0" dirty="0"/>
          </a:p>
          <a:p>
            <a:pPr marL="180975" indent="-180975" algn="just" eaLnBrk="0" hangingPunct="0">
              <a:buFont typeface="Wingdings" pitchFamily="2" charset="2"/>
              <a:buChar char="§"/>
            </a:pPr>
            <a:r>
              <a:rPr lang="es-MX" b="0" dirty="0"/>
              <a:t>Dar seguimiento a las solicitudes realizadas a los proveedores con la finalidad de contar a tiempo con los materiales solicitados.</a:t>
            </a:r>
          </a:p>
          <a:p>
            <a:pPr marL="180975" indent="-180975" algn="just" eaLnBrk="0" hangingPunct="0">
              <a:buFont typeface="Wingdings" pitchFamily="2" charset="2"/>
              <a:buChar char="§"/>
            </a:pPr>
            <a:endParaRPr lang="es-MX" sz="1000" b="0" dirty="0"/>
          </a:p>
          <a:p>
            <a:pPr marL="180975" indent="-180975" algn="just" eaLnBrk="0" hangingPunct="0">
              <a:buFont typeface="Wingdings" pitchFamily="2" charset="2"/>
              <a:buChar char="§"/>
            </a:pPr>
            <a:r>
              <a:rPr lang="es-MX" b="0" dirty="0"/>
              <a:t>Informar a las áreas correspondientes la fecha en la que recibirán los materiales solicitados.</a:t>
            </a:r>
          </a:p>
          <a:p>
            <a:pPr marL="180975" indent="-180975" algn="just" eaLnBrk="0" hangingPunct="0">
              <a:buFont typeface="Wingdings" pitchFamily="2" charset="2"/>
              <a:buChar char="§"/>
            </a:pPr>
            <a:endParaRPr lang="es-MX" sz="1000" b="0" dirty="0"/>
          </a:p>
          <a:p>
            <a:pPr marL="180975" indent="-180975" algn="just" eaLnBrk="0" hangingPunct="0">
              <a:buFont typeface="Wingdings" pitchFamily="2" charset="2"/>
              <a:buChar char="§"/>
            </a:pPr>
            <a:r>
              <a:rPr lang="es-MX" b="0" dirty="0"/>
              <a:t>Llevar un reporte semanal de las solicitudes de las áreas del museo con la finalidad de llevar un control y no exceder en los gastos.</a:t>
            </a:r>
          </a:p>
          <a:p>
            <a:pPr marL="180975" indent="-180975" eaLnBrk="0" hangingPunct="0">
              <a:buFont typeface="Wingdings" pitchFamily="2" charset="2"/>
              <a:buChar char="§"/>
            </a:pPr>
            <a:endParaRPr lang="es-MX" sz="1000" b="0" dirty="0"/>
          </a:p>
          <a:p>
            <a:pPr marL="180975" indent="-180975" algn="just" eaLnBrk="0" hangingPunct="0">
              <a:buFont typeface="Wingdings" pitchFamily="2" charset="2"/>
              <a:buChar char="§"/>
            </a:pPr>
            <a:r>
              <a:rPr lang="es-MX" b="0" dirty="0"/>
              <a:t>Controlar el abastecimiento de las existencias en almacén, conservación de los materiales y la reposición oportuna de los mismos, esto a través del control de las entradas y salidas del mismo; así como proporcionar un flujo ininterrumpido de materiales, suministros y servicios necesarios para el correcto funcionamiento del Museo.</a:t>
            </a:r>
          </a:p>
          <a:p>
            <a:pPr marL="180975" indent="-180975" algn="just" eaLnBrk="0" hangingPunct="0">
              <a:buFont typeface="Wingdings" pitchFamily="2" charset="2"/>
              <a:buChar char="§"/>
            </a:pPr>
            <a:endParaRPr lang="es-MX" sz="1000" b="0" dirty="0"/>
          </a:p>
          <a:p>
            <a:pPr marL="180975" indent="-180975" algn="just" eaLnBrk="0" hangingPunct="0">
              <a:buFont typeface="Wingdings" pitchFamily="2" charset="2"/>
              <a:buChar char="§"/>
            </a:pPr>
            <a:r>
              <a:rPr lang="es-MX" b="0" dirty="0"/>
              <a:t>Utilizar de manera reciclable los materiales que así nos lo permitan con el fin  de evitar gastos de materiales necesarios para el adecuado funcionamiento operativo y administrativo del Museo.</a:t>
            </a:r>
          </a:p>
          <a:p>
            <a:pPr marL="180975" indent="-180975" algn="just" eaLnBrk="0" hangingPunct="0">
              <a:buFont typeface="Wingdings" pitchFamily="2" charset="2"/>
              <a:buChar char="§"/>
            </a:pPr>
            <a:endParaRPr lang="es-MX" sz="1000" b="0" dirty="0"/>
          </a:p>
          <a:p>
            <a:pPr marL="180975" indent="-180975" algn="just" eaLnBrk="0" hangingPunct="0">
              <a:buFont typeface="Wingdings" pitchFamily="2" charset="2"/>
              <a:buChar char="§"/>
            </a:pPr>
            <a:r>
              <a:rPr lang="es-MX" b="0" dirty="0"/>
              <a:t>Sensibilizar a las áreas del correcto uso de los insumos con la finalidad de fomentar el ahorro y evitar desperdicios.</a:t>
            </a:r>
          </a:p>
          <a:p>
            <a:pPr marL="180975" indent="-180975" algn="just" eaLnBrk="0" hangingPunct="0">
              <a:buFont typeface="Wingdings" pitchFamily="2" charset="2"/>
              <a:buChar char="§"/>
            </a:pPr>
            <a:endParaRPr lang="es-MX" sz="1000" b="0" dirty="0"/>
          </a:p>
        </p:txBody>
      </p:sp>
      <p:sp>
        <p:nvSpPr>
          <p:cNvPr id="69637"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69638"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69639"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69640" name="43 Rectángulo"/>
          <p:cNvSpPr>
            <a:spLocks noChangeArrowheads="1"/>
          </p:cNvSpPr>
          <p:nvPr/>
        </p:nvSpPr>
        <p:spPr bwMode="auto">
          <a:xfrm>
            <a:off x="3181350" y="8701088"/>
            <a:ext cx="2592388"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7065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70660" name="Text Box 11"/>
          <p:cNvSpPr txBox="1">
            <a:spLocks noChangeArrowheads="1"/>
          </p:cNvSpPr>
          <p:nvPr/>
        </p:nvSpPr>
        <p:spPr bwMode="auto">
          <a:xfrm>
            <a:off x="1557338" y="1258888"/>
            <a:ext cx="5181600" cy="2452687"/>
          </a:xfrm>
          <a:prstGeom prst="rect">
            <a:avLst/>
          </a:prstGeom>
          <a:noFill/>
          <a:ln w="9525">
            <a:noFill/>
            <a:miter lim="800000"/>
            <a:headEnd/>
            <a:tailEnd/>
          </a:ln>
        </p:spPr>
        <p:txBody>
          <a:bodyPr>
            <a:spAutoFit/>
          </a:bodyPr>
          <a:lstStyle/>
          <a:p>
            <a:pPr marL="180975" indent="-180975" algn="ctr" eaLnBrk="0" hangingPunct="0"/>
            <a:r>
              <a:rPr lang="es-MX" i="1"/>
              <a:t>SUPERVISIÓN DE COMPRAS</a:t>
            </a:r>
          </a:p>
          <a:p>
            <a:pPr marL="180975" indent="-180975" algn="ctr" eaLnBrk="0" hangingPunct="0"/>
            <a:r>
              <a:rPr lang="es-MX" i="1"/>
              <a:t>(CONTINÚA)</a:t>
            </a:r>
          </a:p>
          <a:p>
            <a:pPr marL="180975" indent="-180975" algn="ctr" eaLnBrk="0" hangingPunct="0"/>
            <a:endParaRPr lang="es-MX" b="0"/>
          </a:p>
          <a:p>
            <a:pPr marL="180975" indent="-180975" algn="just" eaLnBrk="0" hangingPunct="0">
              <a:buFont typeface="Wingdings" pitchFamily="2" charset="2"/>
              <a:buChar char="§"/>
            </a:pPr>
            <a:r>
              <a:rPr lang="es-MX" b="0"/>
              <a:t>Cumplir con las obligaciones que establece la Ley de Transparencia y Acceso a la información Pública del Estado de San Luis Potosí mediante el llenado de formatos asignados por la Unidad de Transparencia para poner a disposición del público y mantener actualizada la  información en los respectivos medios electrónicos.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Colaborar para mantener organizado y actualizado el sistema de archivo del Museo.</a:t>
            </a:r>
          </a:p>
          <a:p>
            <a:pPr marL="180975" indent="-180975" algn="just" eaLnBrk="0" hangingPunct="0">
              <a:buFont typeface="Wingdings" pitchFamily="2" charset="2"/>
              <a:buChar char="§"/>
            </a:pPr>
            <a:endParaRPr lang="es-MX" sz="1000" b="0"/>
          </a:p>
          <a:p>
            <a:pPr marL="180975" indent="-180975" algn="just" eaLnBrk="0" hangingPunct="0">
              <a:lnSpc>
                <a:spcPct val="95000"/>
              </a:lnSpc>
              <a:buFont typeface="Wingdings" pitchFamily="2" charset="2"/>
              <a:buChar char="§"/>
            </a:pPr>
            <a:r>
              <a:rPr lang="es-MX" b="0"/>
              <a:t>Estas funciones son enunciativas más no limitativas.</a:t>
            </a:r>
          </a:p>
        </p:txBody>
      </p:sp>
      <p:sp>
        <p:nvSpPr>
          <p:cNvPr id="70661"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70662"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70663"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70664" name="43 Rectángulo"/>
          <p:cNvSpPr>
            <a:spLocks noChangeArrowheads="1"/>
          </p:cNvSpPr>
          <p:nvPr/>
        </p:nvSpPr>
        <p:spPr bwMode="auto">
          <a:xfrm>
            <a:off x="3181350" y="8701088"/>
            <a:ext cx="2605088"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7168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71684" name="Text Box 11"/>
          <p:cNvSpPr txBox="1">
            <a:spLocks noChangeArrowheads="1"/>
          </p:cNvSpPr>
          <p:nvPr/>
        </p:nvSpPr>
        <p:spPr bwMode="auto">
          <a:xfrm>
            <a:off x="1557338" y="1258888"/>
            <a:ext cx="5181600" cy="6878637"/>
          </a:xfrm>
          <a:prstGeom prst="rect">
            <a:avLst/>
          </a:prstGeom>
          <a:noFill/>
          <a:ln w="9525">
            <a:noFill/>
            <a:miter lim="800000"/>
            <a:headEnd/>
            <a:tailEnd/>
          </a:ln>
        </p:spPr>
        <p:txBody>
          <a:bodyPr>
            <a:spAutoFit/>
          </a:bodyPr>
          <a:lstStyle/>
          <a:p>
            <a:pPr marL="180975" indent="-180975" algn="ctr" eaLnBrk="0" hangingPunct="0"/>
            <a:r>
              <a:rPr lang="es-MX" i="1" dirty="0"/>
              <a:t>JURÍDICO</a:t>
            </a:r>
          </a:p>
          <a:p>
            <a:pPr marL="180975" indent="-180975" algn="ctr" eaLnBrk="0" hangingPunct="0"/>
            <a:endParaRPr lang="en-US" i="1" dirty="0"/>
          </a:p>
          <a:p>
            <a:pPr marL="180975" indent="-180975" eaLnBrk="0" hangingPunct="0"/>
            <a:r>
              <a:rPr lang="en-US" i="1" dirty="0"/>
              <a:t>OBJETIVO:</a:t>
            </a:r>
            <a:endParaRPr lang="en-US" b="0" dirty="0">
              <a:solidFill>
                <a:schemeClr val="accent2"/>
              </a:solidFill>
            </a:endParaRPr>
          </a:p>
          <a:p>
            <a:pPr marL="180975" indent="-180975" eaLnBrk="0" hangingPunct="0"/>
            <a:endParaRPr lang="es-ES_tradnl" b="0" dirty="0"/>
          </a:p>
          <a:p>
            <a:pPr marL="180975" indent="-180975" algn="just" eaLnBrk="0" hangingPunct="0"/>
            <a:r>
              <a:rPr lang="es-ES_tradnl" b="0" dirty="0"/>
              <a:t>    Vigilar la estricta aplicación de los ordenamiento legales, cumpliendo cabalmente con lo señalado en la visión y misión del Museo, así como brindar asesoría legal cuando se requiera.</a:t>
            </a:r>
          </a:p>
          <a:p>
            <a:pPr marL="180975" indent="-180975" eaLnBrk="0" hangingPunct="0"/>
            <a:endParaRPr lang="es-ES_tradnl" sz="1100" b="0" dirty="0">
              <a:solidFill>
                <a:schemeClr val="accent2"/>
              </a:solidFill>
            </a:endParaRPr>
          </a:p>
          <a:p>
            <a:pPr marL="180975" indent="-180975" algn="just" eaLnBrk="0" hangingPunct="0"/>
            <a:endParaRPr lang="en-US" sz="1100" i="1" dirty="0"/>
          </a:p>
          <a:p>
            <a:pPr marL="180975" indent="-180975" algn="just" eaLnBrk="0" hangingPunct="0"/>
            <a:endParaRPr lang="en-US" sz="1100" i="1" dirty="0"/>
          </a:p>
          <a:p>
            <a:pPr marL="180975" indent="-180975" eaLnBrk="0" hangingPunct="0"/>
            <a:r>
              <a:rPr lang="en-US" i="1" dirty="0"/>
              <a:t>FUNCIONES:</a:t>
            </a:r>
          </a:p>
          <a:p>
            <a:pPr marL="180975" indent="-180975" eaLnBrk="0" hangingPunct="0"/>
            <a:endParaRPr lang="en-US" i="1" dirty="0"/>
          </a:p>
          <a:p>
            <a:pPr marL="180975" indent="-180975" algn="just" eaLnBrk="0" hangingPunct="0">
              <a:buFont typeface="Wingdings" pitchFamily="2" charset="2"/>
              <a:buChar char="§"/>
            </a:pPr>
            <a:r>
              <a:rPr lang="es-ES_tradnl" b="0" dirty="0"/>
              <a:t> Representar ante las instancias correspondientes los intereses del Museo Laberinto de las Ciencias y las Artes.</a:t>
            </a:r>
          </a:p>
          <a:p>
            <a:pPr marL="180975" indent="-180975" algn="just" eaLnBrk="0" hangingPunct="0">
              <a:buFont typeface="Wingdings" pitchFamily="2" charset="2"/>
              <a:buChar char="§"/>
            </a:pPr>
            <a:endParaRPr lang="es-ES_tradnl" b="0" dirty="0"/>
          </a:p>
          <a:p>
            <a:pPr marL="180975" indent="-180975" algn="just" eaLnBrk="0" hangingPunct="0">
              <a:buFont typeface="Wingdings" pitchFamily="2" charset="2"/>
              <a:buChar char="§"/>
            </a:pPr>
            <a:r>
              <a:rPr lang="es-ES_tradnl" b="0" dirty="0"/>
              <a:t> Realizar los instrumentos jurídicos a fin de hacer constar las operaciones a celebrarse con terceros y el Museo Laberinto de las Ciencias y las Artes.</a:t>
            </a:r>
          </a:p>
          <a:p>
            <a:pPr marL="180975" indent="-180975" algn="just" eaLnBrk="0" hangingPunct="0">
              <a:buFont typeface="Wingdings" pitchFamily="2" charset="2"/>
              <a:buChar char="§"/>
            </a:pPr>
            <a:endParaRPr lang="es-ES_tradnl" b="0" dirty="0"/>
          </a:p>
          <a:p>
            <a:pPr marL="180975" indent="-180975" algn="just" eaLnBrk="0" hangingPunct="0">
              <a:buFont typeface="Wingdings" pitchFamily="2" charset="2"/>
              <a:buChar char="§"/>
            </a:pPr>
            <a:r>
              <a:rPr lang="es-ES_tradnl" b="0" dirty="0"/>
              <a:t> Representar cuando así se le faculte al Museo Laberinto de las Ciencias y las Artes, ante las autoridades judiciales que correspondan, así como defender los intereses del mismo.</a:t>
            </a:r>
          </a:p>
          <a:p>
            <a:pPr marL="180975" indent="-180975" algn="just" eaLnBrk="0" hangingPunct="0">
              <a:buFont typeface="Wingdings" pitchFamily="2" charset="2"/>
              <a:buChar char="§"/>
            </a:pPr>
            <a:endParaRPr lang="es-ES_tradnl" b="0" dirty="0"/>
          </a:p>
          <a:p>
            <a:pPr marL="180975" indent="-180975" algn="just" eaLnBrk="0" hangingPunct="0">
              <a:buFont typeface="Wingdings" pitchFamily="2" charset="2"/>
              <a:buChar char="§"/>
            </a:pPr>
            <a:r>
              <a:rPr lang="es-ES_tradnl" b="0" dirty="0"/>
              <a:t> Vigilar la observancia de las obligaciones a cargo de los servidores públicos del Museo Laberinto de las Ciencias y las Artes, según se especifica en el Decreto de su creación.</a:t>
            </a:r>
          </a:p>
          <a:p>
            <a:pPr marL="180975" indent="-180975" algn="just" eaLnBrk="0" hangingPunct="0">
              <a:buFont typeface="Wingdings" pitchFamily="2" charset="2"/>
              <a:buChar char="§"/>
            </a:pPr>
            <a:endParaRPr lang="es-ES_tradnl" b="0" dirty="0"/>
          </a:p>
          <a:p>
            <a:pPr marL="180975" indent="-180975" algn="just" eaLnBrk="0" hangingPunct="0">
              <a:buFont typeface="Wingdings" pitchFamily="2" charset="2"/>
              <a:buChar char="§"/>
            </a:pPr>
            <a:r>
              <a:rPr lang="es-ES_tradnl" b="0" dirty="0"/>
              <a:t> Atender  y mantener en orden el área corporativa del Museo Laberinto de las Ciencias y las Artes de San Luis Potosí .</a:t>
            </a:r>
          </a:p>
          <a:p>
            <a:pPr marL="180975" indent="-180975" algn="just" eaLnBrk="0" hangingPunct="0">
              <a:buFont typeface="Wingdings" pitchFamily="2" charset="2"/>
              <a:buChar char="§"/>
            </a:pPr>
            <a:endParaRPr lang="es-ES_tradnl" b="0" dirty="0"/>
          </a:p>
          <a:p>
            <a:pPr marL="180975" indent="-180975" algn="just" eaLnBrk="0" hangingPunct="0">
              <a:buFont typeface="Wingdings" pitchFamily="2" charset="2"/>
              <a:buChar char="§"/>
            </a:pPr>
            <a:r>
              <a:rPr lang="es-ES" b="0" dirty="0"/>
              <a:t>Apoyar en la elaboración de oficios, documentos y demás requisitos para cumplir con la normatividad  legal correspondiente.</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Apoyar en la realización de las sesiones de la Junta de Gobierno del Museo, así como en la  elaboración de las  actas respectivas.</a:t>
            </a:r>
          </a:p>
          <a:p>
            <a:pPr marL="180975" indent="-180975" algn="just" eaLnBrk="0" hangingPunct="0">
              <a:buFont typeface="Wingdings" pitchFamily="2" charset="2"/>
              <a:buChar char="§"/>
            </a:pPr>
            <a:endParaRPr lang="es-MX" b="0" dirty="0"/>
          </a:p>
        </p:txBody>
      </p:sp>
      <p:sp>
        <p:nvSpPr>
          <p:cNvPr id="71685"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71686"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71687"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71688"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7270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72708" name="Text Box 11"/>
          <p:cNvSpPr txBox="1">
            <a:spLocks noChangeArrowheads="1"/>
          </p:cNvSpPr>
          <p:nvPr/>
        </p:nvSpPr>
        <p:spPr bwMode="auto">
          <a:xfrm>
            <a:off x="1557338" y="1258888"/>
            <a:ext cx="5181600" cy="3416300"/>
          </a:xfrm>
          <a:prstGeom prst="rect">
            <a:avLst/>
          </a:prstGeom>
          <a:noFill/>
          <a:ln w="9525">
            <a:noFill/>
            <a:miter lim="800000"/>
            <a:headEnd/>
            <a:tailEnd/>
          </a:ln>
        </p:spPr>
        <p:txBody>
          <a:bodyPr>
            <a:spAutoFit/>
          </a:bodyPr>
          <a:lstStyle/>
          <a:p>
            <a:pPr marL="180975" indent="-180975" algn="ctr" eaLnBrk="0" hangingPunct="0"/>
            <a:r>
              <a:rPr lang="es-MX" i="1" dirty="0"/>
              <a:t> JURÍDICO</a:t>
            </a:r>
          </a:p>
          <a:p>
            <a:pPr marL="180975" indent="-180975" algn="ctr" eaLnBrk="0" hangingPunct="0"/>
            <a:r>
              <a:rPr lang="es-MX" i="1" dirty="0"/>
              <a:t>(</a:t>
            </a:r>
            <a:r>
              <a:rPr lang="es-MX" i="1" dirty="0" smtClean="0"/>
              <a:t>CONTINÚA</a:t>
            </a:r>
            <a:r>
              <a:rPr lang="es-MX" i="1" dirty="0"/>
              <a:t>)</a:t>
            </a:r>
          </a:p>
          <a:p>
            <a:pPr marL="180975" indent="-180975" algn="ctr" eaLnBrk="0" hangingPunct="0"/>
            <a:endParaRPr lang="es-MX" i="1" dirty="0"/>
          </a:p>
          <a:p>
            <a:pPr marL="180975" indent="-180975" algn="just" eaLnBrk="0" hangingPunct="0">
              <a:buFont typeface="Wingdings" pitchFamily="2" charset="2"/>
              <a:buChar char="§"/>
            </a:pPr>
            <a:r>
              <a:rPr lang="es-MX" b="0" dirty="0"/>
              <a:t>Dar seguimiento a la protocolización de las sesiones de la Junta de Gobierno del Museo Laberinto de las Ciencias y las Artes cuando se le indique.</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Cumplir con las obligaciones que establece la Ley de Transparencia y Acceso a la información Pública del Estado de San Luis Potosí mediante el llenado de formatos asignados por la Unidad de Transparencia para poner a disposición del público y mantener actualizada la  información en los respectivos medios electrónicos.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Colaborar para mantener organizado y actualizado el sistema de archivo del Museo.</a:t>
            </a:r>
          </a:p>
          <a:p>
            <a:pPr marL="180975" indent="-180975" algn="just" eaLnBrk="0" hangingPunct="0">
              <a:buFont typeface="Wingdings" pitchFamily="2" charset="2"/>
              <a:buChar char="§"/>
            </a:pPr>
            <a:endParaRPr lang="es-ES" b="0" dirty="0"/>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Estas funciones son enunciativas, más no limitativas.</a:t>
            </a:r>
          </a:p>
        </p:txBody>
      </p:sp>
      <p:sp>
        <p:nvSpPr>
          <p:cNvPr id="72709"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72710"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72711"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72712"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7373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73732" name="Text Box 11"/>
          <p:cNvSpPr txBox="1">
            <a:spLocks noChangeArrowheads="1"/>
          </p:cNvSpPr>
          <p:nvPr/>
        </p:nvSpPr>
        <p:spPr bwMode="auto">
          <a:xfrm>
            <a:off x="1557338" y="1258888"/>
            <a:ext cx="5181600" cy="6996112"/>
          </a:xfrm>
          <a:prstGeom prst="rect">
            <a:avLst/>
          </a:prstGeom>
          <a:noFill/>
          <a:ln w="9525">
            <a:noFill/>
            <a:miter lim="800000"/>
            <a:headEnd/>
            <a:tailEnd/>
          </a:ln>
        </p:spPr>
        <p:txBody>
          <a:bodyPr>
            <a:spAutoFit/>
          </a:bodyPr>
          <a:lstStyle/>
          <a:p>
            <a:pPr marL="180975" indent="-180975" algn="ctr" eaLnBrk="0" hangingPunct="0"/>
            <a:r>
              <a:rPr lang="es-MX" i="1" dirty="0"/>
              <a:t>SUPERVISIÓN  DE PRESUPUESTO</a:t>
            </a:r>
          </a:p>
          <a:p>
            <a:pPr marL="180975" indent="-180975" algn="ctr" eaLnBrk="0" hangingPunct="0"/>
            <a:endParaRPr lang="en-US" i="1" dirty="0">
              <a:solidFill>
                <a:srgbClr val="FF3300"/>
              </a:solidFill>
            </a:endParaRPr>
          </a:p>
          <a:p>
            <a:pPr marL="180975" indent="-180975" eaLnBrk="0" hangingPunct="0"/>
            <a:r>
              <a:rPr lang="en-US" i="1" dirty="0"/>
              <a:t>OBJETIVO:</a:t>
            </a:r>
            <a:endParaRPr lang="en-US" b="0" dirty="0">
              <a:solidFill>
                <a:schemeClr val="accent2"/>
              </a:solidFill>
            </a:endParaRPr>
          </a:p>
          <a:p>
            <a:pPr marL="180975" indent="-180975" eaLnBrk="0" hangingPunct="0"/>
            <a:endParaRPr lang="es-ES_tradnl" b="0" dirty="0">
              <a:solidFill>
                <a:schemeClr val="accent2"/>
              </a:solidFill>
            </a:endParaRPr>
          </a:p>
          <a:p>
            <a:pPr marL="180975" indent="-180975" algn="just" eaLnBrk="0" hangingPunct="0"/>
            <a:r>
              <a:rPr lang="es-MX" b="0" dirty="0"/>
              <a:t>     Registrar las operaciones contables y administrativas del Museo . </a:t>
            </a:r>
          </a:p>
          <a:p>
            <a:pPr marL="180975" indent="-180975" algn="just" eaLnBrk="0" hangingPunct="0"/>
            <a:endParaRPr lang="es-MX" b="0" dirty="0"/>
          </a:p>
          <a:p>
            <a:pPr marL="180975" indent="-180975" algn="just" eaLnBrk="0" hangingPunct="0"/>
            <a:endParaRPr lang="es-MX" b="0" dirty="0"/>
          </a:p>
          <a:p>
            <a:pPr marL="180975" indent="-180975" algn="just" eaLnBrk="0" hangingPunct="0"/>
            <a:endParaRPr lang="es-MX" b="0" dirty="0"/>
          </a:p>
          <a:p>
            <a:pPr marL="180975" indent="-180975" algn="just" eaLnBrk="0" hangingPunct="0"/>
            <a:r>
              <a:rPr lang="en-US" i="1" dirty="0"/>
              <a:t>FUNCIONES:</a:t>
            </a:r>
          </a:p>
          <a:p>
            <a:pPr marL="180975" indent="-180975" eaLnBrk="0" hangingPunct="0"/>
            <a:endParaRPr lang="en-US" sz="1000" i="1" dirty="0">
              <a:solidFill>
                <a:schemeClr val="accent2"/>
              </a:solidFill>
            </a:endParaRPr>
          </a:p>
          <a:p>
            <a:pPr marL="180975" indent="-180975" algn="just" eaLnBrk="0" hangingPunct="0">
              <a:lnSpc>
                <a:spcPct val="95000"/>
              </a:lnSpc>
              <a:buFont typeface="Wingdings" pitchFamily="2" charset="2"/>
              <a:buChar char="§"/>
            </a:pPr>
            <a:r>
              <a:rPr lang="es-MX" b="0" dirty="0"/>
              <a:t>Registrar los activos, pasivos, patrimonio y gastos, así como las asignaciones, compromisos y ejecuciones correspondientes al presupuesto de recursos propios del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Registrar y controlar el gasto de acuerdo a un catálogo de cuentas establecido por la Dirección de Contabilidad Gubernamental formulado y operado de tal manera que permita la consolidación y fiscalización  de activos, pasivos y gastos.</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Elaborar los estados financieros e información contable mensual y anual para entregar a la Dirección de Contabilidad Gubernamental del Gobierno del Estado.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Calcular y enterar o reportar  los Impuestos Mensuales a Secretaría de Hacienda y Crédito Público así como su entrega a la Subdirección Administrativa del Museo para la programación de su pago vía electrónica</a:t>
            </a:r>
            <a:r>
              <a:rPr lang="es-MX" b="0" dirty="0">
                <a:solidFill>
                  <a:schemeClr val="accent2"/>
                </a:solidFill>
              </a:rPr>
              <a:t>.</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Registrar contablemente los Ingresos propios reportados por </a:t>
            </a:r>
            <a:r>
              <a:rPr lang="es-MX" b="0" dirty="0" smtClean="0"/>
              <a:t> Supervisión </a:t>
            </a:r>
            <a:r>
              <a:rPr lang="es-MX" b="0" dirty="0"/>
              <a:t>de Presupuesto del Museo y que son  generados por taquillas, por grupos, actividades especiales y tienda, que van a servir como base para la presentación del estado de resultados mensual y anual.</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Recibir la facturación de proveedores y programar los pagos de acuerdo con las fechas estipuladas por el </a:t>
            </a:r>
            <a:r>
              <a:rPr lang="es-MX" b="0" dirty="0" smtClean="0"/>
              <a:t>Supervisión </a:t>
            </a:r>
            <a:r>
              <a:rPr lang="es-MX" b="0" dirty="0"/>
              <a:t>de Compras del Museo.</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Coordinar el programa operativo de inventarios.</a:t>
            </a:r>
          </a:p>
        </p:txBody>
      </p:sp>
      <p:sp>
        <p:nvSpPr>
          <p:cNvPr id="73733"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73734"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73735"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73736"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7475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64516" name="12 Rectángulo"/>
          <p:cNvSpPr>
            <a:spLocks noChangeArrowheads="1"/>
          </p:cNvSpPr>
          <p:nvPr/>
        </p:nvSpPr>
        <p:spPr bwMode="auto">
          <a:xfrm>
            <a:off x="1573213" y="1258888"/>
            <a:ext cx="5140325" cy="4875212"/>
          </a:xfrm>
          <a:prstGeom prst="rect">
            <a:avLst/>
          </a:prstGeom>
          <a:noFill/>
          <a:ln w="9525">
            <a:noFill/>
            <a:miter lim="800000"/>
            <a:headEnd/>
            <a:tailEnd/>
          </a:ln>
        </p:spPr>
        <p:txBody>
          <a:bodyPr>
            <a:spAutoFit/>
          </a:bodyPr>
          <a:lstStyle/>
          <a:p>
            <a:pPr marL="179388" indent="-179388" algn="ctr" eaLnBrk="0" hangingPunct="0">
              <a:defRPr/>
            </a:pPr>
            <a:r>
              <a:rPr lang="es-MX" i="1" dirty="0"/>
              <a:t>SUPERVISIÓN DE PRESUPUESTO </a:t>
            </a:r>
          </a:p>
          <a:p>
            <a:pPr marL="179388" indent="-179388" algn="ctr" eaLnBrk="0" hangingPunct="0">
              <a:defRPr/>
            </a:pPr>
            <a:r>
              <a:rPr lang="es-MX" i="1" dirty="0"/>
              <a:t>(CONTINÚA)</a:t>
            </a:r>
          </a:p>
          <a:p>
            <a:pPr marL="179388" indent="-179388" algn="just" eaLnBrk="0" hangingPunct="0">
              <a:lnSpc>
                <a:spcPct val="95000"/>
              </a:lnSpc>
              <a:buFont typeface="Wingdings" pitchFamily="2" charset="2"/>
              <a:buChar char="§"/>
              <a:defRPr/>
            </a:pPr>
            <a:endParaRPr lang="en-US" i="1" dirty="0"/>
          </a:p>
          <a:p>
            <a:pPr marL="179388" indent="-179388" algn="just" eaLnBrk="0" hangingPunct="0">
              <a:buFont typeface="Wingdings" pitchFamily="2" charset="2"/>
              <a:buChar char="§"/>
              <a:defRPr/>
            </a:pPr>
            <a:r>
              <a:rPr lang="es-MX" b="0" dirty="0"/>
              <a:t>Realizar informes contables  semanales  para la Dirección Administrativa.</a:t>
            </a:r>
          </a:p>
          <a:p>
            <a:pPr marL="179388" indent="-179388" algn="just" eaLnBrk="0" hangingPunct="0">
              <a:buFont typeface="Wingdings" pitchFamily="2" charset="2"/>
              <a:buChar char="§"/>
              <a:defRPr/>
            </a:pPr>
            <a:endParaRPr lang="es-MX" b="0" dirty="0"/>
          </a:p>
          <a:p>
            <a:pPr marL="179388" indent="-179388" algn="just" eaLnBrk="0" hangingPunct="0">
              <a:buFont typeface="Wingdings" pitchFamily="2" charset="2"/>
              <a:buChar char="§"/>
              <a:defRPr/>
            </a:pPr>
            <a:r>
              <a:rPr lang="es-MX" b="0" dirty="0"/>
              <a:t>Coordinar con </a:t>
            </a:r>
            <a:r>
              <a:rPr lang="es-MX" b="0" dirty="0" smtClean="0"/>
              <a:t>Supervisión </a:t>
            </a:r>
            <a:r>
              <a:rPr lang="es-MX" b="0" dirty="0"/>
              <a:t>de Compras con la finalidad de conocer las necesidades de las áreas y poder planear los pagos a los proveedores.</a:t>
            </a:r>
          </a:p>
          <a:p>
            <a:pPr marL="179388" indent="-179388" algn="just" eaLnBrk="0" hangingPunct="0">
              <a:buFont typeface="Wingdings" pitchFamily="2" charset="2"/>
              <a:buChar char="§"/>
              <a:defRPr/>
            </a:pPr>
            <a:endParaRPr lang="es-MX" b="0" dirty="0"/>
          </a:p>
          <a:p>
            <a:pPr marL="179388" indent="-179388" algn="just" eaLnBrk="0" hangingPunct="0">
              <a:buFont typeface="Wingdings" pitchFamily="2" charset="2"/>
              <a:buChar char="§"/>
              <a:defRPr/>
            </a:pPr>
            <a:r>
              <a:rPr lang="es-MX" b="0" dirty="0"/>
              <a:t>Revisar que los documentos cumplan con los requisitos fiscales.</a:t>
            </a:r>
          </a:p>
          <a:p>
            <a:pPr marL="179388" indent="-179388" algn="just" eaLnBrk="0" hangingPunct="0">
              <a:buFont typeface="Wingdings" pitchFamily="2" charset="2"/>
              <a:buChar char="§"/>
              <a:defRPr/>
            </a:pPr>
            <a:endParaRPr lang="es-MX" b="0" dirty="0"/>
          </a:p>
          <a:p>
            <a:pPr marL="179388" indent="-179388" algn="just" eaLnBrk="0" hangingPunct="0">
              <a:buFont typeface="Wingdings" pitchFamily="2" charset="2"/>
              <a:buChar char="§"/>
              <a:defRPr/>
            </a:pPr>
            <a:r>
              <a:rPr lang="es-MX" b="0" dirty="0"/>
              <a:t>Revisar que los documentos cumplan con todos los requisitos fiscales.</a:t>
            </a:r>
          </a:p>
          <a:p>
            <a:pPr marL="179388" indent="-179388" algn="just" eaLnBrk="0" hangingPunct="0">
              <a:buFont typeface="Wingdings" pitchFamily="2" charset="2"/>
              <a:buChar char="§"/>
              <a:defRPr/>
            </a:pPr>
            <a:endParaRPr lang="es-MX" b="0" dirty="0"/>
          </a:p>
          <a:p>
            <a:pPr marL="180975" indent="-180975" algn="just" eaLnBrk="0" hangingPunct="0">
              <a:buFont typeface="Wingdings" pitchFamily="2" charset="2"/>
              <a:buChar char="§"/>
              <a:defRPr/>
            </a:pPr>
            <a:r>
              <a:rPr lang="es-MX" b="0" dirty="0"/>
              <a:t>Cumplir con las obligaciones que establece la Ley de Transparencia y Acceso a la información Pública del Estado de San Luis Potosí mediante el llenado de formatos asignados por la Unidad de Transparencia para poner a disposición del público y mantener actualizada la  información en los respectivos medios electrónicos.</a:t>
            </a:r>
          </a:p>
          <a:p>
            <a:pPr marL="180975" indent="-180975" algn="just" eaLnBrk="0" hangingPunct="0">
              <a:buFont typeface="Wingdings" pitchFamily="2" charset="2"/>
              <a:buChar char="§"/>
              <a:defRPr/>
            </a:pPr>
            <a:endParaRPr lang="es-MX" b="0" dirty="0"/>
          </a:p>
          <a:p>
            <a:pPr marL="180975" indent="-180975" algn="just" eaLnBrk="0" hangingPunct="0">
              <a:buFont typeface="Wingdings" pitchFamily="2" charset="2"/>
              <a:buChar char="§"/>
              <a:defRPr/>
            </a:pPr>
            <a:r>
              <a:rPr lang="es-MX" b="0" dirty="0"/>
              <a:t>Colaborar para mantener organizado y actualizado el sistema de archivo del Museo.</a:t>
            </a:r>
          </a:p>
          <a:p>
            <a:pPr marL="179388" indent="-179388" algn="just" eaLnBrk="0" hangingPunct="0">
              <a:buFont typeface="Wingdings" pitchFamily="2" charset="2"/>
              <a:buChar char="§"/>
              <a:defRPr/>
            </a:pPr>
            <a:endParaRPr lang="es-MX" b="0" dirty="0"/>
          </a:p>
          <a:p>
            <a:pPr marL="179388" indent="-179388" algn="just" eaLnBrk="0" hangingPunct="0">
              <a:buFont typeface="Wingdings" pitchFamily="2" charset="2"/>
              <a:buChar char="§"/>
              <a:defRPr/>
            </a:pPr>
            <a:r>
              <a:rPr lang="es-MX" b="0" dirty="0"/>
              <a:t>Estas funciones son enunciativas más no limitativas</a:t>
            </a:r>
          </a:p>
          <a:p>
            <a:pPr marL="179388" indent="-179388" algn="just" eaLnBrk="0" hangingPunct="0">
              <a:lnSpc>
                <a:spcPct val="95000"/>
              </a:lnSpc>
              <a:buFont typeface="Wingdings" pitchFamily="2" charset="2"/>
              <a:buChar char="§"/>
              <a:defRPr/>
            </a:pPr>
            <a:endParaRPr lang="es-MX" b="0" dirty="0"/>
          </a:p>
        </p:txBody>
      </p:sp>
      <p:sp>
        <p:nvSpPr>
          <p:cNvPr id="74757"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74758"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74759"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74760"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7577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65540" name="Text Box 11"/>
          <p:cNvSpPr txBox="1">
            <a:spLocks noChangeArrowheads="1"/>
          </p:cNvSpPr>
          <p:nvPr/>
        </p:nvSpPr>
        <p:spPr bwMode="auto">
          <a:xfrm>
            <a:off x="1557338" y="1258888"/>
            <a:ext cx="5181600" cy="7522059"/>
          </a:xfrm>
          <a:prstGeom prst="rect">
            <a:avLst/>
          </a:prstGeom>
          <a:noFill/>
          <a:ln w="9525">
            <a:noFill/>
            <a:miter lim="800000"/>
            <a:headEnd/>
            <a:tailEnd/>
          </a:ln>
        </p:spPr>
        <p:txBody>
          <a:bodyPr>
            <a:spAutoFit/>
          </a:bodyPr>
          <a:lstStyle/>
          <a:p>
            <a:pPr marL="180975" indent="-180975" algn="ctr" eaLnBrk="0" hangingPunct="0">
              <a:defRPr/>
            </a:pPr>
            <a:r>
              <a:rPr lang="es-MX" i="1" dirty="0"/>
              <a:t>SUPERVISIÓN DE RECURSOS HUMANOS</a:t>
            </a:r>
            <a:endParaRPr lang="en-US" sz="1100" i="1" dirty="0"/>
          </a:p>
          <a:p>
            <a:pPr marL="180975" indent="-180975" eaLnBrk="0" hangingPunct="0">
              <a:defRPr/>
            </a:pPr>
            <a:endParaRPr lang="en-US" i="1" dirty="0"/>
          </a:p>
          <a:p>
            <a:pPr marL="180975" indent="-180975" algn="just" eaLnBrk="0" hangingPunct="0">
              <a:defRPr/>
            </a:pPr>
            <a:r>
              <a:rPr lang="en-US" i="1" dirty="0"/>
              <a:t>OBJETIVO:  </a:t>
            </a:r>
          </a:p>
          <a:p>
            <a:pPr marL="180975" indent="-180975" algn="just" eaLnBrk="0" hangingPunct="0">
              <a:defRPr/>
            </a:pPr>
            <a:endParaRPr lang="en-US" i="1" dirty="0"/>
          </a:p>
          <a:p>
            <a:pPr marL="396000" algn="just">
              <a:defRPr/>
            </a:pPr>
            <a:r>
              <a:rPr lang="es-MX" b="0" dirty="0"/>
              <a:t>Realizar </a:t>
            </a:r>
            <a:r>
              <a:rPr lang="es-MX" b="0" dirty="0" smtClean="0"/>
              <a:t>las </a:t>
            </a:r>
            <a:r>
              <a:rPr lang="es-MX" b="0" dirty="0"/>
              <a:t>actividades </a:t>
            </a:r>
            <a:r>
              <a:rPr lang="es-MX" b="0" dirty="0" smtClean="0"/>
              <a:t>necesarias </a:t>
            </a:r>
            <a:r>
              <a:rPr lang="es-MX" b="0" dirty="0"/>
              <a:t>para garantizar el control de las asistencias, inasistencias, pago de nómina, eventualidades, permisos y demás que se encuentren relacionadas con el personal del Museo Laberinto de las Ciencias y las Artes.</a:t>
            </a:r>
          </a:p>
          <a:p>
            <a:pPr marL="180975" indent="-180975" algn="just" eaLnBrk="0" hangingPunct="0">
              <a:defRPr/>
            </a:pPr>
            <a:endParaRPr lang="es-ES_tradnl" sz="1100" b="0" dirty="0">
              <a:solidFill>
                <a:schemeClr val="accent2"/>
              </a:solidFill>
            </a:endParaRPr>
          </a:p>
          <a:p>
            <a:pPr marL="180975" indent="-180975" algn="just" eaLnBrk="0" hangingPunct="0">
              <a:defRPr/>
            </a:pPr>
            <a:endParaRPr lang="en-US" sz="1000" i="1" dirty="0"/>
          </a:p>
          <a:p>
            <a:pPr marL="180975" indent="-180975" algn="just" eaLnBrk="0" hangingPunct="0">
              <a:defRPr/>
            </a:pPr>
            <a:endParaRPr lang="en-US" sz="1000" i="1" dirty="0"/>
          </a:p>
          <a:p>
            <a:pPr marL="180975" indent="-180975" eaLnBrk="0" hangingPunct="0">
              <a:defRPr/>
            </a:pPr>
            <a:r>
              <a:rPr lang="en-US" i="1" dirty="0"/>
              <a:t>FUNCIONES:</a:t>
            </a:r>
          </a:p>
          <a:p>
            <a:pPr marL="180975" indent="-180975" eaLnBrk="0" hangingPunct="0">
              <a:defRPr/>
            </a:pPr>
            <a:endParaRPr lang="en-US" i="1" dirty="0"/>
          </a:p>
          <a:p>
            <a:pPr marL="180975" indent="-180975" algn="just" eaLnBrk="0" hangingPunct="0">
              <a:lnSpc>
                <a:spcPct val="95000"/>
              </a:lnSpc>
              <a:buFont typeface="Wingdings" pitchFamily="2" charset="2"/>
              <a:buChar char="§"/>
              <a:defRPr/>
            </a:pPr>
            <a:r>
              <a:rPr lang="es-MX" b="0" dirty="0"/>
              <a:t>Manejar, archivar y resguardar los expedientes del personal que labora en el Museo Laberinto de las Ciencias y las Artes.</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Control de inscripciones, bajas y elaboración del pago de las obligaciones ante el Instituto Mexicano del Seguro Social mediante el sistema </a:t>
            </a:r>
            <a:r>
              <a:rPr lang="es-MX" b="0" dirty="0" smtClean="0"/>
              <a:t>aplicable.</a:t>
            </a:r>
            <a:endParaRPr lang="es-MX" b="0" dirty="0"/>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La elaboración de la base de datos del personal en el sistema de </a:t>
            </a:r>
            <a:r>
              <a:rPr lang="es-MX" b="0" dirty="0" err="1"/>
              <a:t>Contpaq</a:t>
            </a:r>
            <a:r>
              <a:rPr lang="es-MX" b="0" dirty="0"/>
              <a:t>, así como la elaboración de la nómina quincenal.</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Dispersión vía electrónica en el portal </a:t>
            </a:r>
            <a:r>
              <a:rPr lang="es-MX" b="0" dirty="0" smtClean="0"/>
              <a:t>de la Institución Bancaria correspondiente de </a:t>
            </a:r>
            <a:r>
              <a:rPr lang="es-MX" b="0" dirty="0"/>
              <a:t>la nómina del personal que labora en el Museo los días 15 </a:t>
            </a:r>
            <a:r>
              <a:rPr lang="es-MX" b="0" baseline="-25000" dirty="0"/>
              <a:t>y</a:t>
            </a:r>
            <a:r>
              <a:rPr lang="es-MX" b="0" dirty="0"/>
              <a:t> 30 de cada mes.</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Revisión, cálculo y dispersión de la beca de los </a:t>
            </a:r>
            <a:r>
              <a:rPr lang="es-MX" b="0" dirty="0" err="1"/>
              <a:t>Huachis</a:t>
            </a:r>
            <a:r>
              <a:rPr lang="es-MX" b="0" dirty="0"/>
              <a:t> (servicio social) del Museo.</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Verificar la asistencia del personal externo de limpieza y vigilancia, para llevar el control correcto del pago del servicio.</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Elaboración de memorándums y circulares para comunicar al personal, cuando sea necesario dar conocimiento de algún evento en específico.</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Control de registros de entradas y salidas de todo el personal por medio del sistema de chequeo “TIME WORK”.</a:t>
            </a:r>
          </a:p>
          <a:p>
            <a:pPr>
              <a:defRPr/>
            </a:pPr>
            <a:r>
              <a:rPr lang="es-MX" b="0" dirty="0"/>
              <a:t> </a:t>
            </a:r>
          </a:p>
          <a:p>
            <a:pPr>
              <a:defRPr/>
            </a:pPr>
            <a:r>
              <a:rPr lang="es-MX" b="0" dirty="0"/>
              <a:t> </a:t>
            </a:r>
          </a:p>
          <a:p>
            <a:pPr marL="180975" indent="-180975" algn="just" eaLnBrk="0" hangingPunct="0">
              <a:lnSpc>
                <a:spcPct val="95000"/>
              </a:lnSpc>
              <a:buFont typeface="Wingdings" pitchFamily="2" charset="2"/>
              <a:buChar char="§"/>
              <a:defRPr/>
            </a:pPr>
            <a:endParaRPr lang="es-MX" b="0" dirty="0"/>
          </a:p>
        </p:txBody>
      </p:sp>
      <p:sp>
        <p:nvSpPr>
          <p:cNvPr id="75781"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75782"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75783"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75784"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7680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65540" name="Text Box 11"/>
          <p:cNvSpPr txBox="1">
            <a:spLocks noChangeArrowheads="1"/>
          </p:cNvSpPr>
          <p:nvPr/>
        </p:nvSpPr>
        <p:spPr bwMode="auto">
          <a:xfrm>
            <a:off x="1557338" y="1258888"/>
            <a:ext cx="5181600" cy="4505325"/>
          </a:xfrm>
          <a:prstGeom prst="rect">
            <a:avLst/>
          </a:prstGeom>
          <a:noFill/>
          <a:ln w="9525">
            <a:noFill/>
            <a:miter lim="800000"/>
            <a:headEnd/>
            <a:tailEnd/>
          </a:ln>
        </p:spPr>
        <p:txBody>
          <a:bodyPr>
            <a:spAutoFit/>
          </a:bodyPr>
          <a:lstStyle/>
          <a:p>
            <a:pPr marL="180975" indent="-180975" algn="ctr" eaLnBrk="0" hangingPunct="0">
              <a:defRPr/>
            </a:pPr>
            <a:r>
              <a:rPr lang="es-MX" i="1" dirty="0"/>
              <a:t>SUPERVISIÓN DE RECURSOS HUMANOS</a:t>
            </a:r>
          </a:p>
          <a:p>
            <a:pPr marL="180975" indent="-180975" algn="ctr" eaLnBrk="0" hangingPunct="0">
              <a:defRPr/>
            </a:pPr>
            <a:r>
              <a:rPr lang="es-MX" sz="1100" i="1" dirty="0"/>
              <a:t>(CONTINÚA)</a:t>
            </a:r>
            <a:endParaRPr lang="en-US" sz="1100" i="1" dirty="0"/>
          </a:p>
          <a:p>
            <a:pPr marL="180975" indent="-180975" eaLnBrk="0" hangingPunct="0">
              <a:defRPr/>
            </a:pPr>
            <a:endParaRPr lang="en-US" i="1" dirty="0"/>
          </a:p>
          <a:p>
            <a:pPr marL="180975" indent="-180975" algn="just" eaLnBrk="0" hangingPunct="0">
              <a:defRPr/>
            </a:pPr>
            <a:endParaRPr lang="en-US" sz="1000" i="1" dirty="0"/>
          </a:p>
          <a:p>
            <a:pPr marL="180975" indent="-180975" eaLnBrk="0" hangingPunct="0">
              <a:defRPr/>
            </a:pPr>
            <a:r>
              <a:rPr lang="en-US" i="1" dirty="0"/>
              <a:t>FUNCIONES:</a:t>
            </a:r>
          </a:p>
          <a:p>
            <a:pPr marL="180975" indent="-180975" eaLnBrk="0" hangingPunct="0">
              <a:defRPr/>
            </a:pPr>
            <a:endParaRPr lang="en-US" i="1" dirty="0"/>
          </a:p>
          <a:p>
            <a:pPr>
              <a:defRPr/>
            </a:pPr>
            <a:endParaRPr lang="es-MX" b="0" dirty="0"/>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La elaboración de la base de datos del personal bajo el sistema “TIME WORK”.</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La realización de solicitudes para dar de alta las tarjetas para el pago de la nómina, así como la reposición de las mismas, del personal que labora en el Museo. </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Cumplir con las obligaciones que establece la Ley de Transparencia y Acceso a la información Pública del Estado de San Luis Potosí mediante el llenado de formatos asignados por la Unidad de Transparencia para poner a disposición del público y mantener actualizada la información en los respectivos medios electrónicos.</a:t>
            </a:r>
          </a:p>
          <a:p>
            <a:pPr marL="180975" indent="-180975" algn="just" eaLnBrk="0" hangingPunct="0">
              <a:lnSpc>
                <a:spcPct val="95000"/>
              </a:lnSpc>
              <a:buFont typeface="Wingdings" pitchFamily="2" charset="2"/>
              <a:buChar char="§"/>
              <a:defRPr/>
            </a:pPr>
            <a:endParaRPr lang="es-MX" b="0" dirty="0"/>
          </a:p>
          <a:p>
            <a:pPr marL="180975" indent="-180975" algn="just" eaLnBrk="0" hangingPunct="0">
              <a:lnSpc>
                <a:spcPct val="95000"/>
              </a:lnSpc>
              <a:buFont typeface="Wingdings" pitchFamily="2" charset="2"/>
              <a:buChar char="§"/>
              <a:defRPr/>
            </a:pPr>
            <a:r>
              <a:rPr lang="es-MX" b="0" dirty="0"/>
              <a:t> Colaborar para mantener organizado y actualizado el sistema de archivo del Museo.</a:t>
            </a:r>
          </a:p>
          <a:p>
            <a:pPr>
              <a:defRPr/>
            </a:pPr>
            <a:r>
              <a:rPr lang="es-MX" b="0" dirty="0"/>
              <a:t> </a:t>
            </a:r>
          </a:p>
          <a:p>
            <a:pPr marL="180975" indent="-180975" algn="just" eaLnBrk="0" hangingPunct="0">
              <a:lnSpc>
                <a:spcPct val="95000"/>
              </a:lnSpc>
              <a:buFont typeface="Wingdings" pitchFamily="2" charset="2"/>
              <a:buChar char="§"/>
              <a:defRPr/>
            </a:pPr>
            <a:r>
              <a:rPr lang="es-MX" b="0" dirty="0"/>
              <a:t>Estas funciones son enunciativas más no limitativas.</a:t>
            </a:r>
          </a:p>
        </p:txBody>
      </p:sp>
      <p:sp>
        <p:nvSpPr>
          <p:cNvPr id="76805"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76806"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76807"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76808"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7782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77828" name="Text Box 11"/>
          <p:cNvSpPr txBox="1">
            <a:spLocks noChangeArrowheads="1"/>
          </p:cNvSpPr>
          <p:nvPr/>
        </p:nvSpPr>
        <p:spPr bwMode="auto">
          <a:xfrm>
            <a:off x="1557338" y="1258888"/>
            <a:ext cx="5181600" cy="6805612"/>
          </a:xfrm>
          <a:prstGeom prst="rect">
            <a:avLst/>
          </a:prstGeom>
          <a:noFill/>
          <a:ln w="9525">
            <a:noFill/>
            <a:miter lim="800000"/>
            <a:headEnd/>
            <a:tailEnd/>
          </a:ln>
        </p:spPr>
        <p:txBody>
          <a:bodyPr>
            <a:spAutoFit/>
          </a:bodyPr>
          <a:lstStyle/>
          <a:p>
            <a:pPr marL="180975" indent="-180975" algn="ctr" eaLnBrk="0" hangingPunct="0"/>
            <a:r>
              <a:rPr lang="es-MX" i="1"/>
              <a:t>SUPERVISIÓN DE TIENDA</a:t>
            </a:r>
          </a:p>
          <a:p>
            <a:pPr marL="180975" indent="-180975" algn="ctr" eaLnBrk="0" hangingPunct="0"/>
            <a:endParaRPr lang="en-US" i="1"/>
          </a:p>
          <a:p>
            <a:pPr marL="180975" indent="-180975" eaLnBrk="0" hangingPunct="0"/>
            <a:r>
              <a:rPr lang="en-US" i="1"/>
              <a:t>OBJETIVO:</a:t>
            </a:r>
            <a:endParaRPr lang="en-US" b="0">
              <a:solidFill>
                <a:schemeClr val="accent2"/>
              </a:solidFill>
            </a:endParaRPr>
          </a:p>
          <a:p>
            <a:pPr marL="180975" indent="-180975" eaLnBrk="0" hangingPunct="0"/>
            <a:endParaRPr lang="es-ES_tradnl" b="0">
              <a:solidFill>
                <a:schemeClr val="accent2"/>
              </a:solidFill>
            </a:endParaRPr>
          </a:p>
          <a:p>
            <a:pPr marL="180975" indent="-180975" algn="just" eaLnBrk="0" hangingPunct="0"/>
            <a:r>
              <a:rPr lang="es-MX" b="0"/>
              <a:t>    Coordinar la óptima operación de la tienda de regalos y alcanzar las metas anuales de ventas.</a:t>
            </a:r>
          </a:p>
          <a:p>
            <a:pPr marL="180975" indent="-180975" algn="just" eaLnBrk="0" hangingPunct="0"/>
            <a:endParaRPr lang="es-MX" b="0"/>
          </a:p>
          <a:p>
            <a:pPr marL="180975" indent="-180975" algn="just" eaLnBrk="0" hangingPunct="0"/>
            <a:endParaRPr lang="es-MX" b="0"/>
          </a:p>
          <a:p>
            <a:pPr marL="180975" indent="-180975" algn="just" eaLnBrk="0" hangingPunct="0"/>
            <a:endParaRPr lang="es-MX" b="0"/>
          </a:p>
          <a:p>
            <a:pPr marL="180975" indent="-180975" eaLnBrk="0" hangingPunct="0"/>
            <a:r>
              <a:rPr lang="en-US" i="1"/>
              <a:t>FUNCIONES:</a:t>
            </a:r>
          </a:p>
          <a:p>
            <a:pPr marL="180975" indent="-180975" eaLnBrk="0" hangingPunct="0"/>
            <a:endParaRPr lang="es-MX" b="0"/>
          </a:p>
          <a:p>
            <a:pPr marL="180975" indent="-180975" algn="just" eaLnBrk="0" hangingPunct="0">
              <a:buFont typeface="Wingdings" pitchFamily="2" charset="2"/>
              <a:buChar char="§"/>
            </a:pPr>
            <a:r>
              <a:rPr lang="es-MX" b="0"/>
              <a:t>Supervisar el correcto manejo de los recursos económicos, humanos y materiales de la tienda de regalos y recuerdos dentro del Museo y sus anexos.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Reportar cualquier anomalía en el funcionamiento y operación de la tienda.</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Elaborar los cortes y reportes diarios de ventas con la finalidad de tener control de inventarios y ventas. </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Desarrollar cartera de proveedores que garanticen producción de calidad a bajo costo y abastecimiento puntual.</a:t>
            </a:r>
          </a:p>
          <a:p>
            <a:pPr marL="180975" indent="-180975" algn="just" eaLnBrk="0" hangingPunct="0">
              <a:buFont typeface="Wingdings" pitchFamily="2" charset="2"/>
              <a:buChar char="§"/>
            </a:pPr>
            <a:endParaRPr lang="es-MX" b="0"/>
          </a:p>
          <a:p>
            <a:pPr marL="180975" indent="-180975" algn="just" eaLnBrk="0" hangingPunct="0">
              <a:lnSpc>
                <a:spcPct val="95000"/>
              </a:lnSpc>
              <a:buFont typeface="Wingdings" pitchFamily="2" charset="2"/>
              <a:buChar char="§"/>
            </a:pPr>
            <a:r>
              <a:rPr lang="es-MX" b="0"/>
              <a:t>Mantener el abastecimiento de productos al día tanto en el almacén como en la tienda para asegurar el abastecimiento de los artículos.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el trabajo del encargado del almacén.</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Elaborar las ordenes de entradas, salidas y devoluciones de almacén.</a:t>
            </a:r>
            <a:endParaRPr lang="es-MX" b="0">
              <a:solidFill>
                <a:srgbClr val="FF0000"/>
              </a:solidFill>
            </a:endParaRP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Desarrollar estrategias de ventas de temporada.</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el desempeño de los vendedores.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Desarrollar el programa de calidad en el servicio de los empleados de la tienda.</a:t>
            </a:r>
          </a:p>
        </p:txBody>
      </p:sp>
      <p:sp>
        <p:nvSpPr>
          <p:cNvPr id="77829"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77830"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77831" name="Text Box 7"/>
          <p:cNvSpPr txBox="1">
            <a:spLocks noChangeArrowheads="1"/>
          </p:cNvSpPr>
          <p:nvPr/>
        </p:nvSpPr>
        <p:spPr bwMode="auto">
          <a:xfrm>
            <a:off x="3381375" y="8382000"/>
            <a:ext cx="2265363"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77832"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Gisela Edith Caro Zumaya</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7885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78852" name="Text Box 11"/>
          <p:cNvSpPr txBox="1">
            <a:spLocks noChangeArrowheads="1"/>
          </p:cNvSpPr>
          <p:nvPr/>
        </p:nvSpPr>
        <p:spPr bwMode="auto">
          <a:xfrm>
            <a:off x="1557338" y="1258888"/>
            <a:ext cx="5181600" cy="5235575"/>
          </a:xfrm>
          <a:prstGeom prst="rect">
            <a:avLst/>
          </a:prstGeom>
          <a:noFill/>
          <a:ln w="9525">
            <a:noFill/>
            <a:miter lim="800000"/>
            <a:headEnd/>
            <a:tailEnd/>
          </a:ln>
        </p:spPr>
        <p:txBody>
          <a:bodyPr>
            <a:spAutoFit/>
          </a:bodyPr>
          <a:lstStyle/>
          <a:p>
            <a:pPr marL="180975" indent="-180975" algn="ctr" eaLnBrk="0" hangingPunct="0"/>
            <a:r>
              <a:rPr lang="es-MX" i="1" dirty="0" smtClean="0"/>
              <a:t>SUPERVISIÓN DE </a:t>
            </a:r>
            <a:r>
              <a:rPr lang="es-MX" i="1" dirty="0"/>
              <a:t>TIENDA</a:t>
            </a:r>
          </a:p>
          <a:p>
            <a:pPr marL="180975" indent="-180975" algn="ctr" eaLnBrk="0" hangingPunct="0"/>
            <a:r>
              <a:rPr lang="es-MX" i="1" dirty="0"/>
              <a:t>(CONTINÚA)</a:t>
            </a:r>
          </a:p>
          <a:p>
            <a:pPr marL="180975" indent="-180975" algn="just" eaLnBrk="0" hangingPunct="0">
              <a:lnSpc>
                <a:spcPct val="95000"/>
              </a:lnSpc>
            </a:pPr>
            <a:endParaRPr lang="es-MX" b="0" dirty="0"/>
          </a:p>
          <a:p>
            <a:pPr marL="180975" indent="-180975" algn="just" eaLnBrk="0" hangingPunct="0">
              <a:buFont typeface="Wingdings" pitchFamily="2" charset="2"/>
              <a:buChar char="§"/>
            </a:pPr>
            <a:r>
              <a:rPr lang="es-MX" b="0" dirty="0"/>
              <a:t>Supervisar y verificar el corte de caja diariamente.</a:t>
            </a:r>
            <a:endParaRPr lang="es-MX" b="0" dirty="0">
              <a:solidFill>
                <a:srgbClr val="FF0000"/>
              </a:solidFill>
            </a:endParaRP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Elaborar el reporte de ventas e informar diariamente a la Dirección de Administración.</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Informar a la Dirección de Administración de los reportes de niveles de inventario de almacén semanalmente.</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Elaborar reporte de ingresos mensuales para entregarlo a la Dirección de Administración. </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Analizar la rotación del inventario en tienda para optimizar la mezcla de productos y contar con novedades con la finalidad de mantener cautivo al mercado.</a:t>
            </a:r>
          </a:p>
          <a:p>
            <a:pPr marL="180975" indent="-180975" algn="just" eaLnBrk="0" hangingPunct="0">
              <a:lnSpc>
                <a:spcPct val="95000"/>
              </a:lnSpc>
              <a:buFont typeface="Wingdings" pitchFamily="2" charset="2"/>
              <a:buChar char="§"/>
            </a:pPr>
            <a:endParaRPr lang="es-MX" b="0" dirty="0">
              <a:solidFill>
                <a:schemeClr val="accent2"/>
              </a:solidFill>
            </a:endParaRPr>
          </a:p>
          <a:p>
            <a:pPr marL="180975" indent="-180975" algn="just" eaLnBrk="0" hangingPunct="0">
              <a:lnSpc>
                <a:spcPct val="95000"/>
              </a:lnSpc>
              <a:buFont typeface="Wingdings" pitchFamily="2" charset="2"/>
              <a:buChar char="§"/>
            </a:pPr>
            <a:r>
              <a:rPr lang="es-MX" b="0" dirty="0"/>
              <a:t> Cumplir con las obligaciones que establece la Ley de Transparencia y Acceso a la información Pública del Estado de San Luis Potosí mediante el llenado de formatos asignados por la Unidad de Transparencia para poner a disposición del público y mantener actualizada la información en los respectivos medios electrónicos.</a:t>
            </a:r>
          </a:p>
          <a:p>
            <a:pPr marL="180975" indent="-180975" algn="just" eaLnBrk="0" hangingPunct="0">
              <a:lnSpc>
                <a:spcPct val="95000"/>
              </a:lnSpc>
              <a:buFont typeface="Wingdings" pitchFamily="2" charset="2"/>
              <a:buChar char="§"/>
            </a:pPr>
            <a:endParaRPr lang="es-MX" b="0" dirty="0"/>
          </a:p>
          <a:p>
            <a:pPr marL="180975" indent="-180975" algn="just" eaLnBrk="0" hangingPunct="0">
              <a:lnSpc>
                <a:spcPct val="95000"/>
              </a:lnSpc>
              <a:buFont typeface="Wingdings" pitchFamily="2" charset="2"/>
              <a:buChar char="§"/>
            </a:pPr>
            <a:r>
              <a:rPr lang="es-MX" b="0" dirty="0"/>
              <a:t> Colaborar para mantener organizado y actualizado el sistema de archivo del Museo.</a:t>
            </a:r>
          </a:p>
          <a:p>
            <a:pPr marL="180975" indent="-180975" algn="just" eaLnBrk="0" hangingPunct="0">
              <a:lnSpc>
                <a:spcPct val="95000"/>
              </a:lnSpc>
              <a:buFont typeface="Wingdings" pitchFamily="2" charset="2"/>
              <a:buChar char="§"/>
            </a:pPr>
            <a:endParaRPr lang="es-MX" b="0" dirty="0">
              <a:solidFill>
                <a:schemeClr val="accent2"/>
              </a:solidFill>
            </a:endParaRPr>
          </a:p>
          <a:p>
            <a:pPr marL="180975" indent="-180975" algn="just" eaLnBrk="0" hangingPunct="0">
              <a:lnSpc>
                <a:spcPct val="95000"/>
              </a:lnSpc>
              <a:buFont typeface="Wingdings" pitchFamily="2" charset="2"/>
              <a:buChar char="§"/>
            </a:pPr>
            <a:endParaRPr lang="es-MX" b="0" dirty="0">
              <a:solidFill>
                <a:schemeClr val="accent2"/>
              </a:solidFill>
            </a:endParaRPr>
          </a:p>
          <a:p>
            <a:pPr marL="180975" indent="-180975" algn="just" eaLnBrk="0" hangingPunct="0">
              <a:lnSpc>
                <a:spcPct val="95000"/>
              </a:lnSpc>
              <a:buFont typeface="Wingdings" pitchFamily="2" charset="2"/>
              <a:buChar char="§"/>
            </a:pPr>
            <a:r>
              <a:rPr lang="es-MX" b="0" dirty="0"/>
              <a:t>Estas funciones son enunciativas más no limitativas.</a:t>
            </a:r>
          </a:p>
        </p:txBody>
      </p:sp>
      <p:sp>
        <p:nvSpPr>
          <p:cNvPr id="78853"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78854"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78855" name="Text Box 7"/>
          <p:cNvSpPr txBox="1">
            <a:spLocks noChangeArrowheads="1"/>
          </p:cNvSpPr>
          <p:nvPr/>
        </p:nvSpPr>
        <p:spPr bwMode="auto">
          <a:xfrm>
            <a:off x="3381375" y="8382000"/>
            <a:ext cx="2265363"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78856"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Gisela Edith Caro Zumaya</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7987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79876" name="Text Box 11"/>
          <p:cNvSpPr txBox="1">
            <a:spLocks noChangeArrowheads="1"/>
          </p:cNvSpPr>
          <p:nvPr/>
        </p:nvSpPr>
        <p:spPr bwMode="auto">
          <a:xfrm>
            <a:off x="1557338" y="1258888"/>
            <a:ext cx="5181600" cy="6838950"/>
          </a:xfrm>
          <a:prstGeom prst="rect">
            <a:avLst/>
          </a:prstGeom>
          <a:noFill/>
          <a:ln w="9525">
            <a:noFill/>
            <a:miter lim="800000"/>
            <a:headEnd/>
            <a:tailEnd/>
          </a:ln>
        </p:spPr>
        <p:txBody>
          <a:bodyPr>
            <a:spAutoFit/>
          </a:bodyPr>
          <a:lstStyle/>
          <a:p>
            <a:pPr marL="180975" indent="-180975" algn="ctr" eaLnBrk="0" hangingPunct="0"/>
            <a:r>
              <a:rPr lang="es-MX" i="1"/>
              <a:t>VENDEDOR</a:t>
            </a:r>
          </a:p>
          <a:p>
            <a:pPr marL="180975" indent="-180975" algn="ctr" eaLnBrk="0" hangingPunct="0"/>
            <a:endParaRPr lang="en-US" i="1"/>
          </a:p>
          <a:p>
            <a:pPr marL="180975" indent="-180975" eaLnBrk="0" hangingPunct="0"/>
            <a:r>
              <a:rPr lang="en-US" i="1"/>
              <a:t>OBJETIVO:</a:t>
            </a:r>
            <a:endParaRPr lang="en-US" b="0">
              <a:solidFill>
                <a:schemeClr val="accent2"/>
              </a:solidFill>
            </a:endParaRPr>
          </a:p>
          <a:p>
            <a:pPr marL="180975" indent="-180975" eaLnBrk="0" hangingPunct="0"/>
            <a:endParaRPr lang="es-ES_tradnl" b="0"/>
          </a:p>
          <a:p>
            <a:pPr marL="180975" indent="-180975" algn="just" eaLnBrk="0" hangingPunct="0"/>
            <a:r>
              <a:rPr lang="es-ES_tradnl" b="0"/>
              <a:t>	Recibir y atender al cliente, asesorarlo sobre los productos que se encuentran  en exhibición, además de mantener el buen control de la tienda y el almacén.</a:t>
            </a:r>
          </a:p>
          <a:p>
            <a:pPr marL="180975" indent="-180975" algn="just" eaLnBrk="0" hangingPunct="0"/>
            <a:r>
              <a:rPr lang="es-MX" b="0">
                <a:solidFill>
                  <a:srgbClr val="FF0000"/>
                </a:solidFill>
              </a:rPr>
              <a:t>	</a:t>
            </a:r>
            <a:endParaRPr lang="es-MX" b="0"/>
          </a:p>
          <a:p>
            <a:pPr marL="180975" indent="-180975" eaLnBrk="0" hangingPunct="0"/>
            <a:endParaRPr lang="en-US" i="1"/>
          </a:p>
          <a:p>
            <a:pPr marL="180975" indent="-180975" eaLnBrk="0" hangingPunct="0"/>
            <a:endParaRPr lang="en-US" i="1"/>
          </a:p>
          <a:p>
            <a:pPr marL="180975" indent="-180975" eaLnBrk="0" hangingPunct="0"/>
            <a:r>
              <a:rPr lang="en-US" i="1"/>
              <a:t>FUNCIONES:</a:t>
            </a:r>
          </a:p>
          <a:p>
            <a:pPr marL="180975" indent="-180975" eaLnBrk="0" hangingPunct="0"/>
            <a:endParaRPr lang="en-US" sz="1000" i="1">
              <a:solidFill>
                <a:schemeClr val="accent2"/>
              </a:solidFill>
            </a:endParaRPr>
          </a:p>
          <a:p>
            <a:pPr marL="180975" indent="-180975" algn="just" eaLnBrk="0" hangingPunct="0">
              <a:lnSpc>
                <a:spcPct val="95000"/>
              </a:lnSpc>
              <a:buFont typeface="Wingdings" pitchFamily="2" charset="2"/>
              <a:buChar char="§"/>
            </a:pPr>
            <a:r>
              <a:rPr lang="es-MX" b="0"/>
              <a:t>Atender y asesorar al cliente sobre los productos en venta.</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Mantener el abastecimiento de los productos.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Etiquetar, distribuir y acomodar los productos.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Realizar el corte de caja diariamente, entregar y reportar al Coordinador de Tienda.</a:t>
            </a:r>
            <a:endParaRPr lang="es-MX" b="0">
              <a:solidFill>
                <a:srgbClr val="FF0000"/>
              </a:solidFill>
            </a:endParaRP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Solicitar al almacenista los productos requeridos para su exhibición</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Proponer opciones de compra al cliente.</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Elaborar órdenes de compra de la tienda.</a:t>
            </a:r>
            <a:endParaRPr lang="es-MX" b="0">
              <a:solidFill>
                <a:srgbClr val="FF0000"/>
              </a:solidFill>
            </a:endParaRP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Recibir la mercancía enviada por almacén.</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Realizar  las órdenes de devoluciones de la tienda bajo autorización del supervisión de tienda de regalos.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Mantener el inventario actualizado.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la seguridad de la tienda con la finalidad de evitar la merma  de productos.</a:t>
            </a:r>
          </a:p>
          <a:p>
            <a:pPr marL="180975" indent="-180975" algn="just" eaLnBrk="0" hangingPunct="0">
              <a:lnSpc>
                <a:spcPct val="95000"/>
              </a:lnSpc>
              <a:buFont typeface="Wingdings" pitchFamily="2" charset="2"/>
              <a:buChar char="§"/>
            </a:pPr>
            <a:endParaRPr lang="es-MX" b="0">
              <a:solidFill>
                <a:srgbClr val="FF3300"/>
              </a:solidFill>
            </a:endParaRPr>
          </a:p>
          <a:p>
            <a:pPr marL="180975" indent="-180975" algn="just" eaLnBrk="0" hangingPunct="0">
              <a:lnSpc>
                <a:spcPct val="95000"/>
              </a:lnSpc>
              <a:buFont typeface="Wingdings" pitchFamily="2" charset="2"/>
              <a:buChar char="§"/>
            </a:pPr>
            <a:r>
              <a:rPr lang="es-MX" b="0"/>
              <a:t>Estas funciones son enunciativas más no limitativas.</a:t>
            </a:r>
          </a:p>
        </p:txBody>
      </p:sp>
      <p:sp>
        <p:nvSpPr>
          <p:cNvPr id="79877"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79878" name="Line 6"/>
          <p:cNvSpPr>
            <a:spLocks noChangeShapeType="1"/>
          </p:cNvSpPr>
          <p:nvPr/>
        </p:nvSpPr>
        <p:spPr bwMode="auto">
          <a:xfrm>
            <a:off x="1560513" y="8621713"/>
            <a:ext cx="5153025" cy="4762"/>
          </a:xfrm>
          <a:prstGeom prst="line">
            <a:avLst/>
          </a:prstGeom>
          <a:noFill/>
          <a:ln w="9525">
            <a:solidFill>
              <a:schemeClr val="tx1"/>
            </a:solidFill>
            <a:miter lim="800000"/>
            <a:headEnd/>
            <a:tailEnd/>
          </a:ln>
        </p:spPr>
        <p:txBody>
          <a:bodyPr wrap="none"/>
          <a:lstStyle/>
          <a:p>
            <a:endParaRPr lang="es-MX"/>
          </a:p>
        </p:txBody>
      </p:sp>
      <p:sp>
        <p:nvSpPr>
          <p:cNvPr id="79879" name="Text Box 7"/>
          <p:cNvSpPr txBox="1">
            <a:spLocks noChangeArrowheads="1"/>
          </p:cNvSpPr>
          <p:nvPr/>
        </p:nvSpPr>
        <p:spPr bwMode="auto">
          <a:xfrm>
            <a:off x="3381375" y="8382000"/>
            <a:ext cx="2222500" cy="239713"/>
          </a:xfrm>
          <a:prstGeom prst="rect">
            <a:avLst/>
          </a:prstGeom>
          <a:noFill/>
          <a:ln w="9525">
            <a:noFill/>
            <a:miter lim="800000"/>
            <a:headEnd/>
            <a:tailEnd/>
          </a:ln>
        </p:spPr>
        <p:txBody>
          <a:bodyPr wrap="none">
            <a:spAutoFit/>
          </a:bodyPr>
          <a:lstStyle/>
          <a:p>
            <a:pPr algn="ctr" eaLnBrk="0" hangingPunct="0">
              <a:lnSpc>
                <a:spcPct val="80000"/>
              </a:lnSpc>
            </a:pPr>
            <a:r>
              <a:rPr lang="es-MX"/>
              <a:t>Dirección de Admnistración</a:t>
            </a:r>
            <a:endParaRPr lang="es-ES"/>
          </a:p>
        </p:txBody>
      </p:sp>
      <p:sp>
        <p:nvSpPr>
          <p:cNvPr id="79880" name="Text Box 13"/>
          <p:cNvSpPr txBox="1">
            <a:spLocks noChangeArrowheads="1"/>
          </p:cNvSpPr>
          <p:nvPr/>
        </p:nvSpPr>
        <p:spPr bwMode="auto">
          <a:xfrm>
            <a:off x="1895475" y="8672513"/>
            <a:ext cx="4443413" cy="274637"/>
          </a:xfrm>
          <a:prstGeom prst="rect">
            <a:avLst/>
          </a:prstGeom>
          <a:noFill/>
          <a:ln w="9525">
            <a:noFill/>
            <a:miter lim="800000"/>
            <a:headEnd/>
            <a:tailEnd/>
          </a:ln>
        </p:spPr>
        <p:txBody>
          <a:bodyPr>
            <a:spAutoFit/>
          </a:bodyPr>
          <a:lstStyle/>
          <a:p>
            <a:pPr algn="ctr"/>
            <a:r>
              <a:rPr lang="es-MX" b="0"/>
              <a:t>Gisela Edith Caro Zumaya</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8089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80900" name="Text Box 11"/>
          <p:cNvSpPr txBox="1">
            <a:spLocks noChangeArrowheads="1"/>
          </p:cNvSpPr>
          <p:nvPr/>
        </p:nvSpPr>
        <p:spPr bwMode="auto">
          <a:xfrm>
            <a:off x="1557338" y="1258888"/>
            <a:ext cx="5181600" cy="7448550"/>
          </a:xfrm>
          <a:prstGeom prst="rect">
            <a:avLst/>
          </a:prstGeom>
          <a:noFill/>
          <a:ln w="9525">
            <a:noFill/>
            <a:miter lim="800000"/>
            <a:headEnd/>
            <a:tailEnd/>
          </a:ln>
        </p:spPr>
        <p:txBody>
          <a:bodyPr>
            <a:spAutoFit/>
          </a:bodyPr>
          <a:lstStyle/>
          <a:p>
            <a:pPr marL="180975" indent="-180975" algn="ctr" eaLnBrk="0" hangingPunct="0"/>
            <a:r>
              <a:rPr lang="es-MX" i="1" dirty="0"/>
              <a:t>ARCHIVISTA</a:t>
            </a:r>
          </a:p>
          <a:p>
            <a:pPr marL="180975" indent="-180975" algn="ctr" eaLnBrk="0" hangingPunct="0"/>
            <a:endParaRPr lang="en-US" sz="1100" i="1" dirty="0"/>
          </a:p>
          <a:p>
            <a:pPr marL="180975" indent="-180975" eaLnBrk="0" hangingPunct="0"/>
            <a:r>
              <a:rPr lang="en-US" i="1" dirty="0"/>
              <a:t>OBJETIVO:</a:t>
            </a:r>
            <a:endParaRPr lang="en-US" b="0" dirty="0">
              <a:solidFill>
                <a:schemeClr val="accent2"/>
              </a:solidFill>
            </a:endParaRPr>
          </a:p>
          <a:p>
            <a:pPr marL="180975" indent="-180975" eaLnBrk="0" hangingPunct="0"/>
            <a:endParaRPr lang="es-ES_tradnl" sz="1100" b="0" dirty="0">
              <a:solidFill>
                <a:schemeClr val="accent2"/>
              </a:solidFill>
            </a:endParaRPr>
          </a:p>
          <a:p>
            <a:pPr marL="180975" indent="-180975" algn="just" eaLnBrk="0" hangingPunct="0"/>
            <a:r>
              <a:rPr lang="es-MX" b="0" dirty="0"/>
              <a:t>     Mantener organizado y actualizado el sistema de archivo del Museo Laberinto.</a:t>
            </a:r>
          </a:p>
          <a:p>
            <a:pPr marL="180975" indent="-180975" algn="just" eaLnBrk="0" hangingPunct="0"/>
            <a:endParaRPr lang="es-MX" b="0" dirty="0"/>
          </a:p>
          <a:p>
            <a:pPr marL="180975" indent="-180975" algn="just" eaLnBrk="0" hangingPunct="0"/>
            <a:endParaRPr lang="es-MX" b="0" dirty="0"/>
          </a:p>
          <a:p>
            <a:pPr marL="180975" indent="-180975" algn="just" eaLnBrk="0" hangingPunct="0"/>
            <a:r>
              <a:rPr lang="es-MX" b="0" dirty="0"/>
              <a:t>	</a:t>
            </a:r>
            <a:endParaRPr lang="en-US" sz="1000" i="1" dirty="0"/>
          </a:p>
          <a:p>
            <a:pPr marL="180975" indent="-180975" eaLnBrk="0" hangingPunct="0"/>
            <a:r>
              <a:rPr lang="en-US" i="1" dirty="0"/>
              <a:t>FUNCIONES:</a:t>
            </a:r>
          </a:p>
          <a:p>
            <a:pPr marL="180975" indent="-180975" eaLnBrk="0" hangingPunct="0"/>
            <a:endParaRPr lang="en-US" i="1" dirty="0"/>
          </a:p>
          <a:p>
            <a:pPr marL="180975" indent="-180975" algn="just" eaLnBrk="0" hangingPunct="0">
              <a:buFont typeface="Wingdings" pitchFamily="2" charset="2"/>
              <a:buChar char="§"/>
            </a:pPr>
            <a:r>
              <a:rPr lang="es-MX" b="0" dirty="0"/>
              <a:t>Diseñar, proponer, desarrollar, instrumentar y evaluar, los planes, programas y proyectos de desarrollo archivístico.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Establecer las políticas y medidas técnicas para la regulación de los procesos archivísticos durante el ciclo vital de los documentos de archivo.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Formular los instrumentos, procesos y métodos de control archivístico del ente obligado.</a:t>
            </a:r>
          </a:p>
          <a:p>
            <a:pPr marL="180975" indent="-180975" algn="just" eaLnBrk="0" hangingPunct="0">
              <a:buFont typeface="Wingdings" pitchFamily="2" charset="2"/>
              <a:buChar char="§"/>
            </a:pPr>
            <a:endParaRPr lang="es-MX" b="0" dirty="0" smtClean="0"/>
          </a:p>
          <a:p>
            <a:pPr marL="180975" indent="-180975" algn="just" eaLnBrk="0" hangingPunct="0">
              <a:buFont typeface="Wingdings" pitchFamily="2" charset="2"/>
              <a:buChar char="§"/>
            </a:pPr>
            <a:r>
              <a:rPr lang="es-MX" b="0" dirty="0" smtClean="0"/>
              <a:t> Promover la operación, regular en conjunto con el comité de información y coadyuvar en la integración de su Reglamento de Operación y Programa Anual de Trabajo.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Elaborar y presentar los modelos técnicos o manuales para la organización y procedimientos de los archivos de trámite, concentración y, en su caso, histórico del ente obligado, en coordinación con el comité de información y presentarlo a los responsables de dichas unidades, atendiendo a estos lineamientos.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Coordinar los trabajos para la elaboración de los principales instrumentos de control archivístico dentro del ente obligado, pro-poniendo el diseño, desarrollo, implementación y actualización del Sistema de Clasificación Archivística, el Catálogo de Disposición Documental y los inventarios que se elaboren para la identificación y descripción de los archivos institucionales.  </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endParaRPr lang="es-MX" b="0" dirty="0"/>
          </a:p>
        </p:txBody>
      </p:sp>
      <p:sp>
        <p:nvSpPr>
          <p:cNvPr id="80901"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80902"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80903"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80904" name="43 Rectángulo"/>
          <p:cNvSpPr>
            <a:spLocks noChangeArrowheads="1"/>
          </p:cNvSpPr>
          <p:nvPr/>
        </p:nvSpPr>
        <p:spPr bwMode="auto">
          <a:xfrm>
            <a:off x="3181350" y="8701088"/>
            <a:ext cx="2632075"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8192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66564" name="Text Box 11"/>
          <p:cNvSpPr txBox="1">
            <a:spLocks noChangeArrowheads="1"/>
          </p:cNvSpPr>
          <p:nvPr/>
        </p:nvSpPr>
        <p:spPr bwMode="auto">
          <a:xfrm>
            <a:off x="1557338" y="1258888"/>
            <a:ext cx="5181600" cy="7085012"/>
          </a:xfrm>
          <a:prstGeom prst="rect">
            <a:avLst/>
          </a:prstGeom>
          <a:noFill/>
          <a:ln w="9525">
            <a:noFill/>
            <a:miter lim="800000"/>
            <a:headEnd/>
            <a:tailEnd/>
          </a:ln>
        </p:spPr>
        <p:txBody>
          <a:bodyPr>
            <a:spAutoFit/>
          </a:bodyPr>
          <a:lstStyle/>
          <a:p>
            <a:pPr marL="180975" indent="-180975" algn="ctr" eaLnBrk="0" hangingPunct="0">
              <a:defRPr/>
            </a:pPr>
            <a:r>
              <a:rPr lang="es-MX" i="1" dirty="0"/>
              <a:t>ARCHIVISTA</a:t>
            </a:r>
          </a:p>
          <a:p>
            <a:pPr marL="180975" indent="-180975" algn="ctr" eaLnBrk="0" hangingPunct="0">
              <a:defRPr/>
            </a:pPr>
            <a:r>
              <a:rPr lang="es-MX" i="1" dirty="0"/>
              <a:t>(CONTINÚA)</a:t>
            </a:r>
          </a:p>
          <a:p>
            <a:pPr marL="180975" indent="-180975" algn="ctr" eaLnBrk="0" hangingPunct="0">
              <a:defRPr/>
            </a:pPr>
            <a:endParaRPr lang="en-US" sz="1100" i="1" dirty="0"/>
          </a:p>
          <a:p>
            <a:pPr marL="180975" indent="-180975" algn="just" eaLnBrk="0" hangingPunct="0">
              <a:defRPr/>
            </a:pPr>
            <a:endParaRPr lang="es-MX" b="0" dirty="0"/>
          </a:p>
          <a:p>
            <a:pPr marL="180975" indent="-180975" algn="just" eaLnBrk="0" hangingPunct="0">
              <a:defRPr/>
            </a:pPr>
            <a:r>
              <a:rPr lang="es-MX" b="0" dirty="0"/>
              <a:t>	</a:t>
            </a:r>
            <a:endParaRPr lang="en-US" sz="1000" i="1" dirty="0"/>
          </a:p>
          <a:p>
            <a:pPr marL="180975" indent="-180975" eaLnBrk="0" hangingPunct="0">
              <a:defRPr/>
            </a:pPr>
            <a:r>
              <a:rPr lang="en-US" i="1" dirty="0"/>
              <a:t>FUNCIONES:</a:t>
            </a:r>
          </a:p>
          <a:p>
            <a:pPr marL="180975" indent="-180975" eaLnBrk="0" hangingPunct="0">
              <a:defRPr/>
            </a:pPr>
            <a:endParaRPr lang="en-US" i="1" dirty="0"/>
          </a:p>
          <a:p>
            <a:pPr marL="180975" indent="-180975" algn="just" eaLnBrk="0" hangingPunct="0">
              <a:buFont typeface="Wingdings" pitchFamily="2" charset="2"/>
              <a:buChar char="§"/>
              <a:defRPr/>
            </a:pPr>
            <a:r>
              <a:rPr lang="es-MX" b="0" dirty="0"/>
              <a:t>Establecer, en coordinación con la instancia responsable de la función dentro del ente obligado, un amplio programa de capacitación en la materia, así como las principales estrategias para el desarrollo profesional del personal que se dedique al desempeño de las funciones archivísticas.</a:t>
            </a:r>
          </a:p>
          <a:p>
            <a:pPr marL="180975" indent="-180975" algn="just" eaLnBrk="0" hangingPunct="0">
              <a:buFont typeface="Wingdings" pitchFamily="2" charset="2"/>
              <a:buChar char="§"/>
              <a:defRPr/>
            </a:pPr>
            <a:endParaRPr lang="es-MX" b="0" dirty="0"/>
          </a:p>
          <a:p>
            <a:pPr marL="180975" indent="-180975" algn="just" eaLnBrk="0" hangingPunct="0">
              <a:buFont typeface="Wingdings" pitchFamily="2" charset="2"/>
              <a:buChar char="§"/>
              <a:defRPr/>
            </a:pPr>
            <a:r>
              <a:rPr lang="es-MX" b="0" dirty="0"/>
              <a:t> Coadyuvar con la instancia responsable de la función dentro del ente obligado, en la elaboración de un programa de necesidades para la normalización de los recursos materiales que se destinen a los archivos, propiciando la incorporación de mobiliario, equipo técnico, de conservación y seguridad, e instalaciones apropiadas para los archivos, de conformidad con las funciones y servicios que éstos brindan.</a:t>
            </a:r>
          </a:p>
          <a:p>
            <a:pPr marL="180975" indent="-180975" algn="just" eaLnBrk="0" hangingPunct="0">
              <a:buFont typeface="Wingdings" pitchFamily="2" charset="2"/>
              <a:buChar char="§"/>
              <a:defRPr/>
            </a:pPr>
            <a:endParaRPr lang="es-MX" b="0" dirty="0"/>
          </a:p>
          <a:p>
            <a:pPr marL="180975" indent="-180975" algn="just" eaLnBrk="0" hangingPunct="0">
              <a:buFont typeface="Wingdings" pitchFamily="2" charset="2"/>
              <a:buChar char="§"/>
              <a:defRPr/>
            </a:pPr>
            <a:r>
              <a:rPr lang="es-MX" b="0" dirty="0"/>
              <a:t> Coadyuvar con la instancia responsable de la función, en el diseño, desarrollo, establecimiento y actualización de la normatividad que sea aplicable dentro del ente obligado, para la adquisición de tecnologías de la información para los archivos, así como para la automatización de archivos, la digitalización o microfilmación de los documentos de archivo o para la gestión, administración y conservación de los documentos electrónicos.</a:t>
            </a:r>
          </a:p>
          <a:p>
            <a:pPr marL="180975" indent="-180975" algn="just" eaLnBrk="0" hangingPunct="0">
              <a:buFont typeface="Wingdings" pitchFamily="2" charset="2"/>
              <a:buChar char="§"/>
              <a:defRPr/>
            </a:pPr>
            <a:endParaRPr lang="es-MX" b="0" dirty="0"/>
          </a:p>
          <a:p>
            <a:pPr marL="180975" indent="-180975" algn="just" eaLnBrk="0" hangingPunct="0">
              <a:buFont typeface="Wingdings" pitchFamily="2" charset="2"/>
              <a:buChar char="§"/>
              <a:defRPr/>
            </a:pPr>
            <a:r>
              <a:rPr lang="es-MX" b="0" dirty="0"/>
              <a:t> Cumplir con las obligaciones que establece la Ley de Transparencia y Acceso a la información Pública del Estado de San Luis Potosí mediante el llenado de formatos asignados por la Unidad de Transparencia para poner a disposición del público y mantener actualizada la información en los respectivos medios electrónicos.</a:t>
            </a:r>
          </a:p>
          <a:p>
            <a:pPr>
              <a:defRPr/>
            </a:pPr>
            <a:r>
              <a:rPr lang="es-MX" b="0" dirty="0"/>
              <a:t> </a:t>
            </a:r>
          </a:p>
          <a:p>
            <a:pPr marL="180975" indent="-180975" algn="just" eaLnBrk="0" hangingPunct="0">
              <a:buFont typeface="Wingdings" pitchFamily="2" charset="2"/>
              <a:buChar char="§"/>
              <a:defRPr/>
            </a:pPr>
            <a:r>
              <a:rPr lang="es-MX" b="0" dirty="0"/>
              <a:t>Estas funciones son enunciativas más no limitativas.</a:t>
            </a:r>
          </a:p>
          <a:p>
            <a:pPr marL="180975" indent="-180975" algn="just" eaLnBrk="0" hangingPunct="0">
              <a:buFont typeface="Wingdings" pitchFamily="2" charset="2"/>
              <a:buChar char="§"/>
              <a:defRPr/>
            </a:pPr>
            <a:endParaRPr lang="es-MX" b="0" dirty="0"/>
          </a:p>
          <a:p>
            <a:pPr marL="180975" indent="-180975" algn="just" eaLnBrk="0" hangingPunct="0">
              <a:buFont typeface="Wingdings" pitchFamily="2" charset="2"/>
              <a:buChar char="§"/>
              <a:defRPr/>
            </a:pPr>
            <a:endParaRPr lang="es-MX" b="0" dirty="0"/>
          </a:p>
        </p:txBody>
      </p:sp>
      <p:sp>
        <p:nvSpPr>
          <p:cNvPr id="81925"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81926"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81927"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81928" name="43 Rectángulo"/>
          <p:cNvSpPr>
            <a:spLocks noChangeArrowheads="1"/>
          </p:cNvSpPr>
          <p:nvPr/>
        </p:nvSpPr>
        <p:spPr bwMode="auto">
          <a:xfrm>
            <a:off x="3181350" y="8701088"/>
            <a:ext cx="2632075"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8294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82948" name="Text Box 11"/>
          <p:cNvSpPr txBox="1">
            <a:spLocks noChangeArrowheads="1"/>
          </p:cNvSpPr>
          <p:nvPr/>
        </p:nvSpPr>
        <p:spPr bwMode="auto">
          <a:xfrm>
            <a:off x="1552575" y="1258888"/>
            <a:ext cx="5181600" cy="7107237"/>
          </a:xfrm>
          <a:prstGeom prst="rect">
            <a:avLst/>
          </a:prstGeom>
          <a:noFill/>
          <a:ln w="9525">
            <a:noFill/>
            <a:miter lim="800000"/>
            <a:headEnd/>
            <a:tailEnd/>
          </a:ln>
        </p:spPr>
        <p:txBody>
          <a:bodyPr>
            <a:spAutoFit/>
          </a:bodyPr>
          <a:lstStyle/>
          <a:p>
            <a:pPr marL="180975" indent="-180975" algn="ctr" eaLnBrk="0" hangingPunct="0"/>
            <a:r>
              <a:rPr lang="es-MX" i="1"/>
              <a:t>SUPERVISIÓN DE TAQUILLAS</a:t>
            </a:r>
          </a:p>
          <a:p>
            <a:pPr marL="180975" indent="-180975" algn="ctr" eaLnBrk="0" hangingPunct="0"/>
            <a:endParaRPr lang="en-US" i="1"/>
          </a:p>
          <a:p>
            <a:pPr marL="180975" indent="-180975" eaLnBrk="0" hangingPunct="0"/>
            <a:r>
              <a:rPr lang="en-US" i="1"/>
              <a:t>OBJETIVO:</a:t>
            </a:r>
            <a:endParaRPr lang="en-US" b="0">
              <a:solidFill>
                <a:schemeClr val="accent2"/>
              </a:solidFill>
            </a:endParaRPr>
          </a:p>
          <a:p>
            <a:pPr marL="180975" indent="-180975" eaLnBrk="0" hangingPunct="0"/>
            <a:endParaRPr lang="es-ES_tradnl" b="0"/>
          </a:p>
          <a:p>
            <a:pPr marL="180975" indent="-180975" algn="just" eaLnBrk="0" hangingPunct="0"/>
            <a:r>
              <a:rPr lang="es-ES_tradnl" b="0"/>
              <a:t>    Supervisar el correcto manejo de los recursos económicos, humanos y materiales de las taquillas del Museo, reportando cualquier anomalía y elaborando los cortes y reportes diarios para establecer una relación del avance con respecto al presupuesto de ventas establecido.</a:t>
            </a:r>
            <a:endParaRPr lang="es-ES_tradnl" b="0">
              <a:solidFill>
                <a:schemeClr val="accent2"/>
              </a:solidFill>
            </a:endParaRPr>
          </a:p>
          <a:p>
            <a:pPr marL="180975" indent="-180975" algn="just" eaLnBrk="0" hangingPunct="0"/>
            <a:endParaRPr lang="en-US" sz="1000" i="1"/>
          </a:p>
          <a:p>
            <a:pPr marL="180975" indent="-180975" algn="just" eaLnBrk="0" hangingPunct="0"/>
            <a:endParaRPr lang="en-US" sz="1000" i="1"/>
          </a:p>
          <a:p>
            <a:pPr marL="180975" indent="-180975" algn="just" eaLnBrk="0" hangingPunct="0"/>
            <a:endParaRPr lang="en-US" sz="1000" i="1"/>
          </a:p>
          <a:p>
            <a:pPr marL="180975" indent="-180975" algn="just" eaLnBrk="0" hangingPunct="0"/>
            <a:r>
              <a:rPr lang="en-US" i="1"/>
              <a:t>FUNCIONES:</a:t>
            </a:r>
          </a:p>
          <a:p>
            <a:pPr marL="180975" indent="-180975" algn="just" eaLnBrk="0" hangingPunct="0"/>
            <a:endParaRPr lang="en-US" sz="1000" i="1">
              <a:solidFill>
                <a:schemeClr val="accent2"/>
              </a:solidFill>
            </a:endParaRPr>
          </a:p>
          <a:p>
            <a:pPr marL="180975" indent="-180975" algn="just" eaLnBrk="0" hangingPunct="0">
              <a:lnSpc>
                <a:spcPct val="95000"/>
              </a:lnSpc>
              <a:buFont typeface="Wingdings" pitchFamily="2" charset="2"/>
              <a:buChar char="§"/>
            </a:pPr>
            <a:r>
              <a:rPr lang="es-MX" b="0"/>
              <a:t> Supervisar que los taquilleros abran taquilla 10 minutos antes del inicio de horario del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 Coordinarse con atención a grupos para la agilización del ingreso al Museo de los grupos programados.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el correcto funcionamiento del sistema de taquilla que emite el boleto y reportar cualquier anomalía al proveedor del servicio y a la Subdirección de Administración.</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Trabajar en coordinación con el proveedor del sistema de venta de boletos por medios electrónicos.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 Realizar cambios en el sistema de venta de boletos en las ocasiones especiales: cambios de horarios, días festivos y promociones especiales que les haga llegar la Dirección de Administración.</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 Confirmar que los taquilleros provean la información necesaria al público en general.</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que existan insumos (boletos) disponibles antes de que el museo abra sus puertas.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Realizar reuniones semanales con los taquilleros con la finalidad de elaborar reportes de evaluación de desempeño del área.</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Estas funciones son enunciativas más no limitativas.</a:t>
            </a:r>
          </a:p>
        </p:txBody>
      </p:sp>
      <p:sp>
        <p:nvSpPr>
          <p:cNvPr id="82949"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82950"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82951"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82952"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8397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83972" name="Text Box 11"/>
          <p:cNvSpPr txBox="1">
            <a:spLocks noChangeArrowheads="1"/>
          </p:cNvSpPr>
          <p:nvPr/>
        </p:nvSpPr>
        <p:spPr bwMode="auto">
          <a:xfrm>
            <a:off x="1557338" y="1258888"/>
            <a:ext cx="5181600" cy="6954837"/>
          </a:xfrm>
          <a:prstGeom prst="rect">
            <a:avLst/>
          </a:prstGeom>
          <a:noFill/>
          <a:ln w="9525">
            <a:noFill/>
            <a:miter lim="800000"/>
            <a:headEnd/>
            <a:tailEnd/>
          </a:ln>
        </p:spPr>
        <p:txBody>
          <a:bodyPr>
            <a:spAutoFit/>
          </a:bodyPr>
          <a:lstStyle/>
          <a:p>
            <a:pPr marL="180975" indent="-180975" algn="ctr" eaLnBrk="0" hangingPunct="0"/>
            <a:r>
              <a:rPr lang="es-MX" i="1"/>
              <a:t>TAQUILLEROS</a:t>
            </a:r>
          </a:p>
          <a:p>
            <a:pPr marL="180975" indent="-180975" algn="ctr" eaLnBrk="0" hangingPunct="0"/>
            <a:endParaRPr lang="en-US" i="1"/>
          </a:p>
          <a:p>
            <a:pPr marL="180975" indent="-180975" eaLnBrk="0" hangingPunct="0"/>
            <a:r>
              <a:rPr lang="en-US" i="1"/>
              <a:t>OBJETIVO:</a:t>
            </a:r>
            <a:endParaRPr lang="en-US" b="0">
              <a:solidFill>
                <a:schemeClr val="accent2"/>
              </a:solidFill>
            </a:endParaRPr>
          </a:p>
          <a:p>
            <a:pPr marL="180975" indent="-180975" eaLnBrk="0" hangingPunct="0"/>
            <a:endParaRPr lang="es-ES_tradnl" b="0">
              <a:solidFill>
                <a:schemeClr val="accent2"/>
              </a:solidFill>
            </a:endParaRPr>
          </a:p>
          <a:p>
            <a:pPr marL="180975" indent="-180975" algn="just" eaLnBrk="0" hangingPunct="0"/>
            <a:r>
              <a:rPr lang="es-MX" b="0"/>
              <a:t>    Elaborar corte final de caja reportado al jefe de taquillas los boletos vendidos a los visitantes así como  proporcionar información </a:t>
            </a:r>
            <a:r>
              <a:rPr lang="es-ES_tradnl" b="0"/>
              <a:t>acerca de horarios, precios y servicios.</a:t>
            </a:r>
          </a:p>
          <a:p>
            <a:pPr marL="180975" indent="-180975" algn="just" eaLnBrk="0" hangingPunct="0"/>
            <a:endParaRPr lang="en-US" i="1"/>
          </a:p>
          <a:p>
            <a:pPr marL="180975" indent="-180975" algn="just" eaLnBrk="0" hangingPunct="0"/>
            <a:endParaRPr lang="en-US" i="1"/>
          </a:p>
          <a:p>
            <a:pPr marL="180975" indent="-180975" algn="just" eaLnBrk="0" hangingPunct="0"/>
            <a:endParaRPr lang="en-US" i="1"/>
          </a:p>
          <a:p>
            <a:pPr marL="180975" indent="-180975" eaLnBrk="0" hangingPunct="0"/>
            <a:r>
              <a:rPr lang="en-US" i="1"/>
              <a:t>FUNCIONES:</a:t>
            </a:r>
          </a:p>
          <a:p>
            <a:pPr marL="180975" indent="-180975" eaLnBrk="0" hangingPunct="0"/>
            <a:endParaRPr lang="en-US" i="1">
              <a:solidFill>
                <a:schemeClr val="accent2"/>
              </a:solidFill>
            </a:endParaRPr>
          </a:p>
          <a:p>
            <a:pPr marL="180975" indent="-180975" algn="just" eaLnBrk="0" hangingPunct="0">
              <a:lnSpc>
                <a:spcPct val="95000"/>
              </a:lnSpc>
              <a:buFont typeface="Wingdings" pitchFamily="2" charset="2"/>
              <a:buChar char="§"/>
            </a:pPr>
            <a:r>
              <a:rPr lang="es-ES_tradnl" b="0"/>
              <a:t>Proporcionar información al visitante acerca de horarios, precios y servicios que le permitan llevar a cabo la venta de boletos al Museo, para alcanzar el presupuesto de ventas establecido.</a:t>
            </a:r>
            <a:endParaRPr lang="es-MX" b="0"/>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Elaborar el corte final en formatos en donde se pondrá la venta del sistema; los boletos y el efectivo el cual será exacto, sin ningún error el cual se  entregará y será revisado por el Jefe de Taquillas.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Abrir la taquilla 10 minutos antes del inicio de horario del Museo.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Corroborar fondo de caja y suministros suficientes para el inicio de labores.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Sacar una impresión de un boleto al inicio de su venta; (para verificar alguna anomalía en dicha impresión la cual se la mostrará inmediatamente al jefe de taquillas, el cual se cancelará o se venderá según la decisión del mismo).</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Vender boletos del museo, función 3D y paquetes.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Tratar amablemente al público y cualquier duda que éste tenga al mismo tiempo que llevará a cabo con eficiencia la venta de los boletos.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Cuidar del uso y manejo de las herramientas de trabajo y mantener en buen estado las mismas.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Estas funciones son enunciativas, más no limitativas.</a:t>
            </a:r>
          </a:p>
        </p:txBody>
      </p:sp>
      <p:sp>
        <p:nvSpPr>
          <p:cNvPr id="83973"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83974"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83975"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83976"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8499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84996" name="Text Box 11"/>
          <p:cNvSpPr txBox="1">
            <a:spLocks noChangeArrowheads="1"/>
          </p:cNvSpPr>
          <p:nvPr/>
        </p:nvSpPr>
        <p:spPr bwMode="auto">
          <a:xfrm>
            <a:off x="1557338" y="1258888"/>
            <a:ext cx="5181600" cy="6370637"/>
          </a:xfrm>
          <a:prstGeom prst="rect">
            <a:avLst/>
          </a:prstGeom>
          <a:noFill/>
          <a:ln w="9525">
            <a:noFill/>
            <a:miter lim="800000"/>
            <a:headEnd/>
            <a:tailEnd/>
          </a:ln>
        </p:spPr>
        <p:txBody>
          <a:bodyPr>
            <a:spAutoFit/>
          </a:bodyPr>
          <a:lstStyle/>
          <a:p>
            <a:pPr marL="180975" indent="-180975" algn="ctr" eaLnBrk="0" hangingPunct="0"/>
            <a:r>
              <a:rPr lang="es-MX" i="1" dirty="0"/>
              <a:t>RECEPCIONISTA</a:t>
            </a:r>
          </a:p>
          <a:p>
            <a:pPr marL="180975" indent="-180975" algn="ctr" eaLnBrk="0" hangingPunct="0"/>
            <a:endParaRPr lang="es-MX" i="1" dirty="0"/>
          </a:p>
          <a:p>
            <a:pPr marL="180975" indent="-180975" algn="just" eaLnBrk="0" hangingPunct="0"/>
            <a:r>
              <a:rPr lang="es-MX" i="1" dirty="0"/>
              <a:t>OBJETIVO:</a:t>
            </a:r>
          </a:p>
          <a:p>
            <a:pPr marL="180975" indent="-180975" algn="just" eaLnBrk="0" hangingPunct="0">
              <a:buFontTx/>
              <a:buChar char="•"/>
            </a:pPr>
            <a:endParaRPr lang="es-MX" b="0" dirty="0">
              <a:solidFill>
                <a:schemeClr val="accent2"/>
              </a:solidFill>
            </a:endParaRPr>
          </a:p>
          <a:p>
            <a:pPr marL="180975" indent="-180975" algn="just" eaLnBrk="0" hangingPunct="0"/>
            <a:r>
              <a:rPr lang="es-MX" b="0" dirty="0"/>
              <a:t>     Atender el conmutador y transferir las llamadas telefónicas a las áreas </a:t>
            </a:r>
            <a:r>
              <a:rPr lang="es-MX" b="0" dirty="0" smtClean="0"/>
              <a:t>correspondientes; </a:t>
            </a:r>
            <a:r>
              <a:rPr lang="es-MX" b="0" dirty="0"/>
              <a:t>así </a:t>
            </a:r>
            <a:r>
              <a:rPr lang="es-MX" b="0" dirty="0" smtClean="0"/>
              <a:t>como recibir</a:t>
            </a:r>
            <a:r>
              <a:rPr lang="es-MX" b="0" dirty="0"/>
              <a:t>, registrar y distribuir la documentación enviada al Museo.</a:t>
            </a:r>
          </a:p>
          <a:p>
            <a:pPr marL="180975" indent="-180975" algn="just" eaLnBrk="0" hangingPunct="0">
              <a:buFontTx/>
              <a:buChar char="•"/>
            </a:pPr>
            <a:endParaRPr lang="es-MX" b="0" dirty="0"/>
          </a:p>
          <a:p>
            <a:pPr marL="180975" indent="-180975" algn="just" eaLnBrk="0" hangingPunct="0">
              <a:buFontTx/>
              <a:buChar char="•"/>
            </a:pPr>
            <a:endParaRPr lang="es-MX" i="1" dirty="0"/>
          </a:p>
          <a:p>
            <a:pPr marL="180975" indent="-180975" algn="just" eaLnBrk="0" hangingPunct="0">
              <a:buFontTx/>
              <a:buChar char="•"/>
            </a:pPr>
            <a:endParaRPr lang="es-MX" i="1" dirty="0"/>
          </a:p>
          <a:p>
            <a:pPr marL="180975" indent="-180975" algn="just" eaLnBrk="0" hangingPunct="0"/>
            <a:r>
              <a:rPr lang="es-MX" i="1" dirty="0"/>
              <a:t>FUNCIONES:</a:t>
            </a:r>
          </a:p>
          <a:p>
            <a:pPr marL="180975" indent="-180975" algn="just" eaLnBrk="0" hangingPunct="0">
              <a:buFontTx/>
              <a:buChar char="•"/>
            </a:pPr>
            <a:endParaRPr lang="es-MX" i="1" dirty="0">
              <a:solidFill>
                <a:schemeClr val="accent2"/>
              </a:solidFill>
            </a:endParaRPr>
          </a:p>
          <a:p>
            <a:pPr marL="180975" indent="-180975" algn="just" eaLnBrk="0" hangingPunct="0">
              <a:buFont typeface="Wingdings" pitchFamily="2" charset="2"/>
              <a:buChar char="§"/>
            </a:pPr>
            <a:r>
              <a:rPr lang="es-MX" b="0" dirty="0"/>
              <a:t>Proporcionar información acerca de los horarios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Proveer a quien lo solicite el nombre de las personas a cargo de las áreas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Recibir la llamada y transferirla.</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Realizar actividades secretariales cuando así se le requiera.</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Realizar un control de las llamadas telefónicas recibidas y tomar el mensaje cuando sea necesario.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Recibir a las personas en las oficinas y acompañarlas al área correspondiente.</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Asistir a las capacitaciones que imparta la Supervisión de Recursos Humanos con la finalidad de conocer a fondo el Museo y proporcionar la información correcta.</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Llevar el control de la correspondencia enviada y recibida.</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Estas funciones son enunciativas, más no limitativas.</a:t>
            </a:r>
          </a:p>
        </p:txBody>
      </p:sp>
      <p:sp>
        <p:nvSpPr>
          <p:cNvPr id="84997"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84998"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84999"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85000"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8601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86020" name="Text Box 11"/>
          <p:cNvSpPr txBox="1">
            <a:spLocks noChangeArrowheads="1"/>
          </p:cNvSpPr>
          <p:nvPr/>
        </p:nvSpPr>
        <p:spPr bwMode="auto">
          <a:xfrm>
            <a:off x="1557338" y="1258888"/>
            <a:ext cx="5184775" cy="6924973"/>
          </a:xfrm>
          <a:prstGeom prst="rect">
            <a:avLst/>
          </a:prstGeom>
          <a:noFill/>
          <a:ln w="9525">
            <a:noFill/>
            <a:miter lim="800000"/>
            <a:headEnd/>
            <a:tailEnd/>
          </a:ln>
        </p:spPr>
        <p:txBody>
          <a:bodyPr>
            <a:spAutoFit/>
          </a:bodyPr>
          <a:lstStyle/>
          <a:p>
            <a:pPr marL="180975" indent="-180975" algn="ctr" eaLnBrk="0" hangingPunct="0"/>
            <a:r>
              <a:rPr lang="es-MX" i="1" dirty="0"/>
              <a:t>CHOFER</a:t>
            </a:r>
          </a:p>
          <a:p>
            <a:pPr marL="180975" indent="-180975" algn="just" eaLnBrk="0" hangingPunct="0">
              <a:buFontTx/>
              <a:buChar char="•"/>
            </a:pPr>
            <a:endParaRPr lang="es-MX" i="1" dirty="0"/>
          </a:p>
          <a:p>
            <a:pPr marL="180975" indent="-180975" algn="just" eaLnBrk="0" hangingPunct="0"/>
            <a:r>
              <a:rPr lang="es-MX" i="1" dirty="0"/>
              <a:t>OBJETIVO:</a:t>
            </a:r>
          </a:p>
          <a:p>
            <a:pPr marL="180975" indent="-180975" algn="just" eaLnBrk="0" hangingPunct="0"/>
            <a:endParaRPr lang="es-MX" b="0" dirty="0">
              <a:solidFill>
                <a:schemeClr val="accent2"/>
              </a:solidFill>
            </a:endParaRPr>
          </a:p>
          <a:p>
            <a:pPr marL="180975" indent="-180975" algn="just" eaLnBrk="0" hangingPunct="0"/>
            <a:r>
              <a:rPr lang="es-MX" b="0" dirty="0"/>
              <a:t>    Transportar a </a:t>
            </a:r>
            <a:r>
              <a:rPr lang="es-MX" b="0" dirty="0" smtClean="0"/>
              <a:t> </a:t>
            </a:r>
            <a:r>
              <a:rPr lang="es-MX" b="0" dirty="0"/>
              <a:t>Dirección General, </a:t>
            </a:r>
            <a:r>
              <a:rPr lang="es-MX" b="0" dirty="0" err="1"/>
              <a:t>huachis</a:t>
            </a:r>
            <a:r>
              <a:rPr lang="es-MX" b="0" dirty="0"/>
              <a:t> </a:t>
            </a:r>
            <a:r>
              <a:rPr lang="es-MX" b="0" dirty="0" smtClean="0"/>
              <a:t>en </a:t>
            </a:r>
            <a:r>
              <a:rPr lang="es-MX" b="0" dirty="0"/>
              <a:t>las rutas establecidas por el </a:t>
            </a:r>
            <a:r>
              <a:rPr lang="es-MX" b="0" dirty="0" smtClean="0"/>
              <a:t>Museo, apoyar en las cuestiones administrativas que se le encomienden.</a:t>
            </a:r>
            <a:endParaRPr lang="es-MX" b="0" dirty="0"/>
          </a:p>
          <a:p>
            <a:pPr marL="180975" indent="-180975" algn="just" eaLnBrk="0" hangingPunct="0">
              <a:buFontTx/>
              <a:buChar char="•"/>
            </a:pPr>
            <a:endParaRPr lang="es-MX" b="0" dirty="0"/>
          </a:p>
          <a:p>
            <a:pPr marL="180975" indent="-180975" algn="just" eaLnBrk="0" hangingPunct="0">
              <a:buFontTx/>
              <a:buChar char="•"/>
            </a:pPr>
            <a:endParaRPr lang="es-MX" b="0" dirty="0"/>
          </a:p>
          <a:p>
            <a:pPr marL="180975" indent="-180975" algn="just" eaLnBrk="0" hangingPunct="0">
              <a:buFontTx/>
              <a:buChar char="•"/>
            </a:pPr>
            <a:endParaRPr lang="es-MX" i="1" dirty="0"/>
          </a:p>
          <a:p>
            <a:pPr marL="180975" indent="-180975" algn="just" eaLnBrk="0" hangingPunct="0"/>
            <a:r>
              <a:rPr lang="es-MX" i="1" dirty="0"/>
              <a:t>FUNCIONES:</a:t>
            </a:r>
          </a:p>
          <a:p>
            <a:pPr marL="180975" indent="-180975" algn="just" eaLnBrk="0" hangingPunct="0">
              <a:buFontTx/>
              <a:buChar char="•"/>
            </a:pPr>
            <a:endParaRPr lang="es-MX" i="1" dirty="0">
              <a:solidFill>
                <a:schemeClr val="accent2"/>
              </a:solidFill>
            </a:endParaRPr>
          </a:p>
          <a:p>
            <a:pPr marL="180975" indent="-180975" algn="just" eaLnBrk="0" hangingPunct="0">
              <a:buFont typeface="Wingdings" pitchFamily="2" charset="2"/>
              <a:buChar char="§"/>
            </a:pPr>
            <a:r>
              <a:rPr lang="es-MX" b="0" dirty="0"/>
              <a:t>Realizar el traslado de los guías del Museo hacia los puntos de la ciudad establecidos por 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Trasladar al </a:t>
            </a:r>
            <a:r>
              <a:rPr lang="es-MX" b="0" dirty="0" smtClean="0"/>
              <a:t>personal del Museo cuando </a:t>
            </a:r>
            <a:r>
              <a:rPr lang="es-MX" b="0" dirty="0"/>
              <a:t>así lo solicite para la realización de los diversos tramites fuera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a:t>
            </a:r>
            <a:r>
              <a:rPr lang="es-MX" b="0" dirty="0" smtClean="0"/>
              <a:t>Transportar </a:t>
            </a:r>
            <a:r>
              <a:rPr lang="es-MX" b="0" dirty="0"/>
              <a:t>a </a:t>
            </a:r>
            <a:r>
              <a:rPr lang="es-MX" b="0" dirty="0" smtClean="0"/>
              <a:t> Dirección a </a:t>
            </a:r>
            <a:r>
              <a:rPr lang="es-MX" b="0" dirty="0"/>
              <a:t>General a las reuniones y/o eventos fuera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Recolectar y cambiar monedas en las instituciones bancarias, tiendas de autoservicios, etc</a:t>
            </a:r>
            <a:r>
              <a:rPr lang="es-MX" b="0" dirty="0" smtClean="0"/>
              <a:t>.</a:t>
            </a:r>
          </a:p>
          <a:p>
            <a:pPr marL="180975" indent="-180975" algn="just" eaLnBrk="0" hangingPunct="0">
              <a:buFont typeface="Wingdings" pitchFamily="2" charset="2"/>
              <a:buChar char="§"/>
            </a:pPr>
            <a:endParaRPr lang="es-MX" b="0" dirty="0" smtClean="0"/>
          </a:p>
          <a:p>
            <a:pPr marL="180975" indent="-180975" algn="just" eaLnBrk="0" hangingPunct="0">
              <a:buFont typeface="Wingdings" pitchFamily="2" charset="2"/>
              <a:buChar char="§"/>
            </a:pPr>
            <a:r>
              <a:rPr lang="es-MX" b="0" dirty="0" smtClean="0"/>
              <a:t>Presentar los oficios que se le solicite.</a:t>
            </a:r>
            <a:endParaRPr lang="es-MX" b="0" dirty="0"/>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Apoyar a la Dirección de </a:t>
            </a:r>
            <a:r>
              <a:rPr lang="es-MX" b="0" dirty="0" smtClean="0"/>
              <a:t>Ingeniería, Mantenimiento y Sistemas para </a:t>
            </a:r>
            <a:r>
              <a:rPr lang="es-MX" b="0" dirty="0"/>
              <a:t>trasladar equipo a los talleres de reparación cuando sea necesario.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Verificar el estado de las unidades de transporte.</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Realizar la limpieza de las unidades.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 Entregar vales de gasolina.</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Estas funciones son enunciativas, más no limitativas.</a:t>
            </a:r>
          </a:p>
          <a:p>
            <a:pPr marL="180975" indent="-180975" algn="just" eaLnBrk="0" hangingPunct="0">
              <a:buFont typeface="Wingdings" pitchFamily="2" charset="2"/>
              <a:buChar char="§"/>
            </a:pPr>
            <a:endParaRPr lang="es-MX" i="1" dirty="0">
              <a:solidFill>
                <a:schemeClr val="accent2"/>
              </a:solidFill>
            </a:endParaRPr>
          </a:p>
        </p:txBody>
      </p:sp>
      <p:sp>
        <p:nvSpPr>
          <p:cNvPr id="86021" name="Rectangle 4"/>
          <p:cNvSpPr>
            <a:spLocks noChangeArrowheads="1"/>
          </p:cNvSpPr>
          <p:nvPr/>
        </p:nvSpPr>
        <p:spPr bwMode="auto">
          <a:xfrm>
            <a:off x="1560513" y="8374063"/>
            <a:ext cx="5153025" cy="601662"/>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86022" name="Line 6"/>
          <p:cNvSpPr>
            <a:spLocks noChangeShapeType="1"/>
          </p:cNvSpPr>
          <p:nvPr/>
        </p:nvSpPr>
        <p:spPr bwMode="auto">
          <a:xfrm>
            <a:off x="1560513" y="8678863"/>
            <a:ext cx="5153025" cy="4762"/>
          </a:xfrm>
          <a:prstGeom prst="line">
            <a:avLst/>
          </a:prstGeom>
          <a:noFill/>
          <a:ln w="9525">
            <a:solidFill>
              <a:schemeClr val="tx1"/>
            </a:solidFill>
            <a:miter lim="800000"/>
            <a:headEnd/>
            <a:tailEnd/>
          </a:ln>
        </p:spPr>
        <p:txBody>
          <a:bodyPr wrap="none"/>
          <a:lstStyle/>
          <a:p>
            <a:endParaRPr lang="es-MX"/>
          </a:p>
        </p:txBody>
      </p:sp>
      <p:sp>
        <p:nvSpPr>
          <p:cNvPr id="86023" name="Text Box 7"/>
          <p:cNvSpPr txBox="1">
            <a:spLocks noChangeArrowheads="1"/>
          </p:cNvSpPr>
          <p:nvPr/>
        </p:nvSpPr>
        <p:spPr bwMode="auto">
          <a:xfrm>
            <a:off x="3181350" y="8377238"/>
            <a:ext cx="2265363" cy="239712"/>
          </a:xfrm>
          <a:prstGeom prst="rect">
            <a:avLst/>
          </a:prstGeom>
          <a:noFill/>
          <a:ln w="9525">
            <a:noFill/>
            <a:miter lim="800000"/>
            <a:headEnd/>
            <a:tailEnd/>
          </a:ln>
        </p:spPr>
        <p:txBody>
          <a:bodyPr wrap="none">
            <a:spAutoFit/>
          </a:bodyPr>
          <a:lstStyle/>
          <a:p>
            <a:pPr algn="ctr" eaLnBrk="0" hangingPunct="0">
              <a:lnSpc>
                <a:spcPct val="80000"/>
              </a:lnSpc>
            </a:pPr>
            <a:r>
              <a:rPr lang="es-MX"/>
              <a:t>Dirección de Administración</a:t>
            </a:r>
            <a:endParaRPr lang="es-ES"/>
          </a:p>
        </p:txBody>
      </p:sp>
      <p:sp>
        <p:nvSpPr>
          <p:cNvPr id="86024" name="43 Rectángulo"/>
          <p:cNvSpPr>
            <a:spLocks noChangeArrowheads="1"/>
          </p:cNvSpPr>
          <p:nvPr/>
        </p:nvSpPr>
        <p:spPr bwMode="auto">
          <a:xfrm>
            <a:off x="3181350" y="8701088"/>
            <a:ext cx="2265363" cy="276225"/>
          </a:xfrm>
          <a:prstGeom prst="rect">
            <a:avLst/>
          </a:prstGeom>
          <a:noFill/>
          <a:ln w="9525">
            <a:noFill/>
            <a:miter lim="800000"/>
            <a:headEnd/>
            <a:tailEnd/>
          </a:ln>
        </p:spPr>
        <p:txBody>
          <a:bodyPr>
            <a:spAutoFit/>
          </a:bodyPr>
          <a:lstStyle/>
          <a:p>
            <a:pPr algn="ctr" eaLnBrk="0" hangingPunct="0"/>
            <a:r>
              <a:rPr lang="es-MX" b="0">
                <a:solidFill>
                  <a:srgbClr val="000000"/>
                </a:solidFill>
              </a:rPr>
              <a:t>Gisela Edith Caro Zumaya</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spcBef>
                <a:spcPct val="50000"/>
              </a:spcBef>
            </a:pPr>
            <a:r>
              <a:rPr lang="es-ES_tradnl" sz="2000" i="1"/>
              <a:t>DESCRIPCIÓN DE FUNCIONES </a:t>
            </a:r>
          </a:p>
        </p:txBody>
      </p:sp>
      <p:sp>
        <p:nvSpPr>
          <p:cNvPr id="1638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1269" name="Text Box 11"/>
          <p:cNvSpPr txBox="1">
            <a:spLocks noChangeArrowheads="1"/>
          </p:cNvSpPr>
          <p:nvPr/>
        </p:nvSpPr>
        <p:spPr bwMode="auto">
          <a:xfrm>
            <a:off x="1557338" y="1258888"/>
            <a:ext cx="5181600" cy="7616825"/>
          </a:xfrm>
          <a:prstGeom prst="rect">
            <a:avLst/>
          </a:prstGeom>
          <a:noFill/>
          <a:ln w="9525">
            <a:noFill/>
            <a:miter lim="800000"/>
            <a:headEnd/>
            <a:tailEnd/>
          </a:ln>
        </p:spPr>
        <p:txBody>
          <a:bodyPr>
            <a:spAutoFit/>
          </a:bodyPr>
          <a:lstStyle/>
          <a:p>
            <a:pPr algn="ctr">
              <a:defRPr/>
            </a:pPr>
            <a:r>
              <a:rPr lang="es-MX" i="1" dirty="0" smtClean="0"/>
              <a:t>ALMACENISTA</a:t>
            </a:r>
            <a:endParaRPr lang="es-MX" i="1" dirty="0"/>
          </a:p>
          <a:p>
            <a:pPr algn="ctr">
              <a:defRPr/>
            </a:pPr>
            <a:endParaRPr lang="en-US" sz="1100" i="1" dirty="0"/>
          </a:p>
          <a:p>
            <a:pPr>
              <a:defRPr/>
            </a:pPr>
            <a:r>
              <a:rPr lang="en-US" i="1" dirty="0"/>
              <a:t>OBJETIVO:</a:t>
            </a:r>
            <a:endParaRPr lang="en-US" b="0" dirty="0">
              <a:solidFill>
                <a:schemeClr val="accent2"/>
              </a:solidFill>
            </a:endParaRPr>
          </a:p>
          <a:p>
            <a:pPr>
              <a:defRPr/>
            </a:pPr>
            <a:endParaRPr lang="es-ES_tradnl" b="0" dirty="0">
              <a:solidFill>
                <a:schemeClr val="accent2"/>
              </a:solidFill>
            </a:endParaRPr>
          </a:p>
          <a:p>
            <a:pPr marL="182563" algn="just">
              <a:defRPr/>
            </a:pPr>
            <a:r>
              <a:rPr lang="es-MX" b="0" dirty="0"/>
              <a:t>Asegurar el abastecimiento de los insumos necesarios en las </a:t>
            </a:r>
            <a:r>
              <a:rPr lang="es-MX" b="0" dirty="0" smtClean="0"/>
              <a:t>exhibiciones, talleres y tienda para </a:t>
            </a:r>
            <a:r>
              <a:rPr lang="es-MX" b="0" dirty="0"/>
              <a:t>que se lleven a cabo de manera oportuna y eficaz las diferentes actividades.</a:t>
            </a:r>
          </a:p>
          <a:p>
            <a:pPr>
              <a:defRPr/>
            </a:pPr>
            <a:endParaRPr lang="es-MX" sz="1000" b="0" i="1" dirty="0"/>
          </a:p>
          <a:p>
            <a:pPr>
              <a:defRPr/>
            </a:pPr>
            <a:endParaRPr lang="es-MX" sz="1000" b="0" i="1" dirty="0"/>
          </a:p>
          <a:p>
            <a:pPr>
              <a:defRPr/>
            </a:pPr>
            <a:endParaRPr lang="en-US" sz="1000" i="1" dirty="0"/>
          </a:p>
          <a:p>
            <a:pPr>
              <a:defRPr/>
            </a:pPr>
            <a:r>
              <a:rPr lang="en-US" i="1" dirty="0"/>
              <a:t>FUNCIONES:</a:t>
            </a:r>
          </a:p>
          <a:p>
            <a:pPr>
              <a:defRPr/>
            </a:pPr>
            <a:endParaRPr lang="en-US" sz="900" i="1" dirty="0">
              <a:solidFill>
                <a:schemeClr val="accent2"/>
              </a:solidFill>
            </a:endParaRPr>
          </a:p>
          <a:p>
            <a:pPr marL="182563" indent="-182563" algn="just">
              <a:buFont typeface="Wingdings" pitchFamily="2" charset="2"/>
              <a:buChar char="§"/>
              <a:defRPr/>
            </a:pPr>
            <a:r>
              <a:rPr lang="es-MX" b="0" dirty="0"/>
              <a:t>Mantener en almacén los materiales necesarios para las actividades diarias de las salas de exhibiciones.</a:t>
            </a:r>
          </a:p>
          <a:p>
            <a:pPr marL="182563" indent="-182563" algn="just">
              <a:buFont typeface="Wingdings" pitchFamily="2" charset="2"/>
              <a:buChar char="§"/>
              <a:defRPr/>
            </a:pPr>
            <a:endParaRPr lang="es-MX" sz="1100" b="0" dirty="0"/>
          </a:p>
          <a:p>
            <a:pPr marL="182563" indent="-182563" algn="just">
              <a:buFont typeface="Wingdings" pitchFamily="2" charset="2"/>
              <a:buChar char="§"/>
              <a:defRPr/>
            </a:pPr>
            <a:r>
              <a:rPr lang="es-MX" b="0" dirty="0"/>
              <a:t>Suministrar materiales e insumos a las </a:t>
            </a:r>
            <a:r>
              <a:rPr lang="es-MX" b="0" dirty="0" smtClean="0"/>
              <a:t>exhibiciones,  talleres y tienda.</a:t>
            </a:r>
            <a:endParaRPr lang="es-MX" b="0" dirty="0"/>
          </a:p>
          <a:p>
            <a:pPr marL="182563" indent="-182563" algn="just">
              <a:buFont typeface="Wingdings" pitchFamily="2" charset="2"/>
              <a:buChar char="§"/>
              <a:defRPr/>
            </a:pPr>
            <a:endParaRPr lang="es-MX" sz="1000" b="0" dirty="0"/>
          </a:p>
          <a:p>
            <a:pPr marL="182563" indent="-182563" algn="just">
              <a:buFont typeface="Wingdings" pitchFamily="2" charset="2"/>
              <a:buChar char="§"/>
              <a:defRPr/>
            </a:pPr>
            <a:r>
              <a:rPr lang="es-MX" b="0" dirty="0"/>
              <a:t>Atender solicitudes de insumos por parte de </a:t>
            </a:r>
            <a:r>
              <a:rPr lang="es-MX" b="0" dirty="0" smtClean="0"/>
              <a:t>supervisión de </a:t>
            </a:r>
            <a:r>
              <a:rPr lang="es-MX" b="0" dirty="0" err="1" smtClean="0"/>
              <a:t>huachis</a:t>
            </a:r>
            <a:r>
              <a:rPr lang="es-MX" b="0" dirty="0" smtClean="0"/>
              <a:t>.</a:t>
            </a:r>
            <a:endParaRPr lang="es-MX" b="0" dirty="0"/>
          </a:p>
          <a:p>
            <a:pPr marL="182563" indent="-182563" algn="just">
              <a:buFont typeface="Wingdings" pitchFamily="2" charset="2"/>
              <a:buChar char="§"/>
              <a:defRPr/>
            </a:pPr>
            <a:endParaRPr lang="es-MX" sz="1000" b="0" dirty="0"/>
          </a:p>
          <a:p>
            <a:pPr marL="182563" indent="-182563" algn="just">
              <a:buFont typeface="Wingdings" pitchFamily="2" charset="2"/>
              <a:buChar char="§"/>
              <a:defRPr/>
            </a:pPr>
            <a:r>
              <a:rPr lang="es-MX" b="0" dirty="0"/>
              <a:t>Solicitar materiales, refacciones y herramientas que se requieren en las diferentes actividades de exhibiciones y talleres.</a:t>
            </a:r>
          </a:p>
          <a:p>
            <a:pPr marL="182563" indent="-182563" algn="just">
              <a:buFont typeface="Wingdings" pitchFamily="2" charset="2"/>
              <a:buChar char="§"/>
              <a:defRPr/>
            </a:pPr>
            <a:endParaRPr lang="es-MX" sz="1000" b="0" dirty="0"/>
          </a:p>
          <a:p>
            <a:pPr marL="182563" indent="-182563" algn="just">
              <a:buFont typeface="Wingdings" pitchFamily="2" charset="2"/>
              <a:buChar char="§"/>
              <a:defRPr/>
            </a:pPr>
            <a:r>
              <a:rPr lang="es-MX" b="0" dirty="0"/>
              <a:t>Ejecutar las rutinas de limpieza y mantenimiento de exhibiciones donde se surten insumos.</a:t>
            </a:r>
          </a:p>
          <a:p>
            <a:pPr marL="182563" indent="-182563" algn="just">
              <a:buFont typeface="Wingdings" pitchFamily="2" charset="2"/>
              <a:buChar char="§"/>
              <a:defRPr/>
            </a:pPr>
            <a:endParaRPr lang="es-MX" sz="1000" b="0" dirty="0"/>
          </a:p>
          <a:p>
            <a:pPr marL="182563" indent="-182563" algn="just">
              <a:buFont typeface="Wingdings" pitchFamily="2" charset="2"/>
              <a:buChar char="§"/>
              <a:defRPr/>
            </a:pPr>
            <a:r>
              <a:rPr lang="es-MX" b="0" dirty="0"/>
              <a:t>Reportar a </a:t>
            </a:r>
            <a:r>
              <a:rPr lang="es-MX" b="0" dirty="0" smtClean="0"/>
              <a:t>Subdirección </a:t>
            </a:r>
            <a:r>
              <a:rPr lang="es-MX" b="0" dirty="0"/>
              <a:t>de Mantenimiento a Infraestructura y Servicios Generales los desperfectos en exhibiciones o talleres. </a:t>
            </a:r>
            <a:endParaRPr lang="es-MX" b="0" dirty="0">
              <a:solidFill>
                <a:srgbClr val="FF0000"/>
              </a:solidFill>
            </a:endParaRPr>
          </a:p>
          <a:p>
            <a:pPr marL="182563" indent="-182563" algn="just">
              <a:buFont typeface="Wingdings" pitchFamily="2" charset="2"/>
              <a:buChar char="§"/>
              <a:defRPr/>
            </a:pPr>
            <a:endParaRPr lang="es-MX" sz="1000" b="0" dirty="0"/>
          </a:p>
          <a:p>
            <a:pPr marL="182563" indent="-182563" algn="just">
              <a:buFont typeface="Wingdings" pitchFamily="2" charset="2"/>
              <a:buChar char="§"/>
              <a:defRPr/>
            </a:pPr>
            <a:r>
              <a:rPr lang="es-MX" b="0" dirty="0"/>
              <a:t>Reportar a </a:t>
            </a:r>
            <a:r>
              <a:rPr lang="es-MX" b="0" dirty="0" smtClean="0"/>
              <a:t>Subdirección </a:t>
            </a:r>
            <a:r>
              <a:rPr lang="es-MX" b="0" dirty="0"/>
              <a:t>de Mantenimientos a Infraestructura y Servicios Generales las actividades realizadas.</a:t>
            </a:r>
            <a:r>
              <a:rPr lang="es-MX" b="0" dirty="0">
                <a:solidFill>
                  <a:srgbClr val="FF0000"/>
                </a:solidFill>
              </a:rPr>
              <a:t> </a:t>
            </a:r>
            <a:endParaRPr lang="es-MX" b="0" dirty="0"/>
          </a:p>
          <a:p>
            <a:pPr marL="182563" indent="-182563" algn="just">
              <a:buFont typeface="Wingdings" pitchFamily="2" charset="2"/>
              <a:buChar char="§"/>
              <a:defRPr/>
            </a:pPr>
            <a:endParaRPr lang="es-MX" sz="1050" b="0" dirty="0"/>
          </a:p>
          <a:p>
            <a:pPr marL="182563" indent="-182563" algn="just">
              <a:buFont typeface="Wingdings" pitchFamily="2" charset="2"/>
              <a:buChar char="§"/>
              <a:defRPr/>
            </a:pPr>
            <a:r>
              <a:rPr lang="es-MX" b="0" dirty="0"/>
              <a:t>Llevar control de máximos y mínimos de </a:t>
            </a:r>
            <a:r>
              <a:rPr lang="es-MX" b="0" dirty="0" smtClean="0"/>
              <a:t>refacciones, herramientas y productos.</a:t>
            </a:r>
            <a:endParaRPr lang="es-MX" b="0" dirty="0">
              <a:solidFill>
                <a:srgbClr val="FF0000"/>
              </a:solidFill>
            </a:endParaRPr>
          </a:p>
          <a:p>
            <a:pPr marL="182563" indent="-182563" algn="just">
              <a:buFont typeface="Wingdings" pitchFamily="2" charset="2"/>
              <a:buChar char="§"/>
              <a:defRPr/>
            </a:pPr>
            <a:endParaRPr lang="es-MX" sz="1050" b="0" dirty="0"/>
          </a:p>
          <a:p>
            <a:pPr marL="182563" indent="-182563" algn="just">
              <a:buFont typeface="Wingdings" pitchFamily="2" charset="2"/>
              <a:buChar char="§"/>
              <a:defRPr/>
            </a:pPr>
            <a:r>
              <a:rPr lang="es-MX" b="0" dirty="0"/>
              <a:t>Llevar de inventarios de refacciones, suministros, herramienta y maquinaría para el correcto funcionamiento.</a:t>
            </a:r>
            <a:endParaRPr lang="es-MX" b="0" dirty="0">
              <a:solidFill>
                <a:srgbClr val="FF0000"/>
              </a:solidFill>
            </a:endParaRPr>
          </a:p>
          <a:p>
            <a:pPr marL="182563" indent="-182563" algn="just">
              <a:buFont typeface="Wingdings" pitchFamily="2" charset="2"/>
              <a:buChar char="§"/>
              <a:defRPr/>
            </a:pPr>
            <a:endParaRPr lang="es-MX" sz="1050" b="0" dirty="0"/>
          </a:p>
          <a:p>
            <a:pPr marL="182563" indent="-182563" algn="just">
              <a:buFont typeface="Wingdings" pitchFamily="2" charset="2"/>
              <a:buChar char="§"/>
              <a:defRPr/>
            </a:pPr>
            <a:r>
              <a:rPr lang="es-MX" b="0" dirty="0"/>
              <a:t>Realizar búsqueda de proveedores de materiales, refacciones y herramientas.</a:t>
            </a:r>
          </a:p>
          <a:p>
            <a:pPr marL="182563" indent="-182563">
              <a:buFont typeface="Wingdings" pitchFamily="2" charset="2"/>
              <a:buChar char="§"/>
              <a:defRPr/>
            </a:pPr>
            <a:endParaRPr lang="es-MX" sz="1050" b="0" dirty="0"/>
          </a:p>
          <a:p>
            <a:pPr marL="182563" indent="-182563">
              <a:defRPr/>
            </a:pPr>
            <a:endParaRPr lang="es-MX" b="0" dirty="0"/>
          </a:p>
          <a:p>
            <a:pPr marL="182563" indent="-182563">
              <a:buFont typeface="Wingdings" pitchFamily="2" charset="2"/>
              <a:buChar char="§"/>
              <a:defRPr/>
            </a:pPr>
            <a:endParaRPr lang="es-MX" b="0" dirty="0"/>
          </a:p>
          <a:p>
            <a:pPr marL="182563" indent="-182563">
              <a:buFont typeface="Wingdings" pitchFamily="2" charset="2"/>
              <a:buChar char="§"/>
              <a:defRPr/>
            </a:pPr>
            <a:endParaRPr lang="es-MX" b="0" dirty="0"/>
          </a:p>
        </p:txBody>
      </p:sp>
      <p:grpSp>
        <p:nvGrpSpPr>
          <p:cNvPr id="2" name="Group 12"/>
          <p:cNvGrpSpPr>
            <a:grpSpLocks/>
          </p:cNvGrpSpPr>
          <p:nvPr/>
        </p:nvGrpSpPr>
        <p:grpSpPr bwMode="auto">
          <a:xfrm>
            <a:off x="1504950" y="8243888"/>
            <a:ext cx="5273675" cy="841375"/>
            <a:chOff x="951" y="5314"/>
            <a:chExt cx="3322" cy="338"/>
          </a:xfrm>
        </p:grpSpPr>
        <p:sp>
          <p:nvSpPr>
            <p:cNvPr id="16396" name="Rectangle 4"/>
            <p:cNvSpPr>
              <a:spLocks noChangeArrowheads="1"/>
            </p:cNvSpPr>
            <p:nvPr/>
          </p:nvSpPr>
          <p:spPr bwMode="auto">
            <a:xfrm>
              <a:off x="986" y="5314"/>
              <a:ext cx="3246" cy="338"/>
            </a:xfrm>
            <a:prstGeom prst="rect">
              <a:avLst/>
            </a:prstGeom>
            <a:solidFill>
              <a:schemeClr val="bg1"/>
            </a:solidFill>
            <a:ln w="9525">
              <a:solidFill>
                <a:schemeClr val="tx1"/>
              </a:solidFill>
              <a:miter lim="800000"/>
              <a:headEnd/>
              <a:tailEnd/>
            </a:ln>
          </p:spPr>
          <p:txBody>
            <a:bodyPr wrap="none" anchor="ctr"/>
            <a:lstStyle/>
            <a:p>
              <a:pPr algn="ctr"/>
              <a:endParaRPr lang="es-MX" sz="2400" b="0">
                <a:latin typeface="Times New Roman" pitchFamily="18" charset="0"/>
              </a:endParaRPr>
            </a:p>
          </p:txBody>
        </p:sp>
        <p:sp>
          <p:nvSpPr>
            <p:cNvPr id="16397" name="Text Box 5"/>
            <p:cNvSpPr txBox="1">
              <a:spLocks noChangeArrowheads="1"/>
            </p:cNvSpPr>
            <p:nvPr/>
          </p:nvSpPr>
          <p:spPr bwMode="auto">
            <a:xfrm>
              <a:off x="951" y="5348"/>
              <a:ext cx="1712" cy="96"/>
            </a:xfrm>
            <a:prstGeom prst="rect">
              <a:avLst/>
            </a:prstGeom>
            <a:noFill/>
            <a:ln w="9525">
              <a:noFill/>
              <a:miter lim="800000"/>
              <a:headEnd/>
              <a:tailEnd/>
            </a:ln>
          </p:spPr>
          <p:txBody>
            <a:bodyPr>
              <a:spAutoFit/>
            </a:bodyPr>
            <a:lstStyle/>
            <a:p>
              <a:pPr algn="ctr">
                <a:lnSpc>
                  <a:spcPct val="80000"/>
                </a:lnSpc>
              </a:pPr>
              <a:r>
                <a:rPr lang="es-MX"/>
                <a:t>Responsable del Puesto</a:t>
              </a:r>
              <a:endParaRPr lang="es-ES"/>
            </a:p>
          </p:txBody>
        </p:sp>
        <p:sp>
          <p:nvSpPr>
            <p:cNvPr id="16398" name="Line 6"/>
            <p:cNvSpPr>
              <a:spLocks noChangeShapeType="1"/>
            </p:cNvSpPr>
            <p:nvPr/>
          </p:nvSpPr>
          <p:spPr bwMode="auto">
            <a:xfrm>
              <a:off x="986" y="5466"/>
              <a:ext cx="3246" cy="2"/>
            </a:xfrm>
            <a:prstGeom prst="line">
              <a:avLst/>
            </a:prstGeom>
            <a:noFill/>
            <a:ln w="9525">
              <a:solidFill>
                <a:schemeClr val="tx1"/>
              </a:solidFill>
              <a:miter lim="800000"/>
              <a:headEnd/>
              <a:tailEnd/>
            </a:ln>
          </p:spPr>
          <p:txBody>
            <a:bodyPr wrap="none"/>
            <a:lstStyle/>
            <a:p>
              <a:endParaRPr lang="es-MX"/>
            </a:p>
          </p:txBody>
        </p:sp>
        <p:sp>
          <p:nvSpPr>
            <p:cNvPr id="16399" name="Text Box 7"/>
            <p:cNvSpPr txBox="1">
              <a:spLocks noChangeArrowheads="1"/>
            </p:cNvSpPr>
            <p:nvPr/>
          </p:nvSpPr>
          <p:spPr bwMode="auto">
            <a:xfrm>
              <a:off x="2475" y="5331"/>
              <a:ext cx="1798" cy="156"/>
            </a:xfrm>
            <a:prstGeom prst="rect">
              <a:avLst/>
            </a:prstGeom>
            <a:noFill/>
            <a:ln w="9525">
              <a:noFill/>
              <a:miter lim="800000"/>
              <a:headEnd/>
              <a:tailEnd/>
            </a:ln>
          </p:spPr>
          <p:txBody>
            <a:bodyPr wrap="none">
              <a:spAutoFit/>
            </a:bodyPr>
            <a:lstStyle/>
            <a:p>
              <a:pPr algn="ctr">
                <a:lnSpc>
                  <a:spcPct val="80000"/>
                </a:lnSpc>
              </a:pPr>
              <a:r>
                <a:rPr lang="es-MX"/>
                <a:t>Directora General del Museo</a:t>
              </a:r>
            </a:p>
            <a:p>
              <a:pPr algn="ctr">
                <a:lnSpc>
                  <a:spcPct val="80000"/>
                </a:lnSpc>
              </a:pPr>
              <a:r>
                <a:rPr lang="es-MX"/>
                <a:t>Laberinto de las Ciencias y las Artes</a:t>
              </a:r>
              <a:endParaRPr lang="es-ES"/>
            </a:p>
          </p:txBody>
        </p:sp>
        <p:sp>
          <p:nvSpPr>
            <p:cNvPr id="16400" name="Line 8"/>
            <p:cNvSpPr>
              <a:spLocks noChangeShapeType="1"/>
            </p:cNvSpPr>
            <p:nvPr/>
          </p:nvSpPr>
          <p:spPr bwMode="auto">
            <a:xfrm flipV="1">
              <a:off x="2522" y="5314"/>
              <a:ext cx="0" cy="336"/>
            </a:xfrm>
            <a:prstGeom prst="line">
              <a:avLst/>
            </a:prstGeom>
            <a:noFill/>
            <a:ln w="9525">
              <a:solidFill>
                <a:schemeClr val="tx1"/>
              </a:solidFill>
              <a:round/>
              <a:headEnd/>
              <a:tailEnd/>
            </a:ln>
          </p:spPr>
          <p:txBody>
            <a:bodyPr/>
            <a:lstStyle/>
            <a:p>
              <a:endParaRPr lang="es-MX"/>
            </a:p>
          </p:txBody>
        </p:sp>
        <p:sp>
          <p:nvSpPr>
            <p:cNvPr id="16401" name="Text Box 9"/>
            <p:cNvSpPr txBox="1">
              <a:spLocks noChangeArrowheads="1"/>
            </p:cNvSpPr>
            <p:nvPr/>
          </p:nvSpPr>
          <p:spPr bwMode="auto">
            <a:xfrm>
              <a:off x="2533" y="5515"/>
              <a:ext cx="1712" cy="111"/>
            </a:xfrm>
            <a:prstGeom prst="rect">
              <a:avLst/>
            </a:prstGeom>
            <a:noFill/>
            <a:ln w="9525">
              <a:noFill/>
              <a:miter lim="800000"/>
              <a:headEnd/>
              <a:tailEnd/>
            </a:ln>
          </p:spPr>
          <p:txBody>
            <a:bodyPr>
              <a:spAutoFit/>
            </a:bodyPr>
            <a:lstStyle/>
            <a:p>
              <a:pPr algn="ctr"/>
              <a:r>
                <a:rPr lang="en-US" b="0"/>
                <a:t>María del Refugio González Flores</a:t>
              </a:r>
            </a:p>
          </p:txBody>
        </p:sp>
      </p:grpSp>
      <p:grpSp>
        <p:nvGrpSpPr>
          <p:cNvPr id="3" name="Group 12"/>
          <p:cNvGrpSpPr>
            <a:grpSpLocks/>
          </p:cNvGrpSpPr>
          <p:nvPr/>
        </p:nvGrpSpPr>
        <p:grpSpPr bwMode="auto">
          <a:xfrm>
            <a:off x="1560513" y="8243907"/>
            <a:ext cx="5153025" cy="841920"/>
            <a:chOff x="986" y="5314"/>
            <a:chExt cx="3246" cy="338"/>
          </a:xfrm>
        </p:grpSpPr>
        <p:sp>
          <p:nvSpPr>
            <p:cNvPr id="16391" name="Rectangle 4"/>
            <p:cNvSpPr>
              <a:spLocks noChangeArrowheads="1"/>
            </p:cNvSpPr>
            <p:nvPr/>
          </p:nvSpPr>
          <p:spPr bwMode="auto">
            <a:xfrm>
              <a:off x="986" y="5314"/>
              <a:ext cx="3246" cy="338"/>
            </a:xfrm>
            <a:prstGeom prst="rect">
              <a:avLst/>
            </a:prstGeom>
            <a:solidFill>
              <a:schemeClr val="bg1"/>
            </a:solidFill>
            <a:ln w="9525">
              <a:solidFill>
                <a:schemeClr val="tx1"/>
              </a:solidFill>
              <a:miter lim="800000"/>
              <a:headEnd/>
              <a:tailEnd/>
            </a:ln>
          </p:spPr>
          <p:txBody>
            <a:bodyPr wrap="none" anchor="ctr"/>
            <a:lstStyle/>
            <a:p>
              <a:pPr algn="ctr"/>
              <a:endParaRPr lang="es-MX" sz="2400" b="0">
                <a:latin typeface="Times New Roman" pitchFamily="18" charset="0"/>
              </a:endParaRPr>
            </a:p>
          </p:txBody>
        </p:sp>
        <p:sp>
          <p:nvSpPr>
            <p:cNvPr id="16392" name="Text Box 5"/>
            <p:cNvSpPr txBox="1">
              <a:spLocks noChangeArrowheads="1"/>
            </p:cNvSpPr>
            <p:nvPr/>
          </p:nvSpPr>
          <p:spPr bwMode="auto">
            <a:xfrm>
              <a:off x="1263" y="5331"/>
              <a:ext cx="2562" cy="96"/>
            </a:xfrm>
            <a:prstGeom prst="rect">
              <a:avLst/>
            </a:prstGeom>
            <a:noFill/>
            <a:ln w="9525">
              <a:noFill/>
              <a:miter lim="800000"/>
              <a:headEnd/>
              <a:tailEnd/>
            </a:ln>
          </p:spPr>
          <p:txBody>
            <a:bodyPr>
              <a:spAutoFit/>
            </a:bodyPr>
            <a:lstStyle/>
            <a:p>
              <a:pPr algn="ctr">
                <a:lnSpc>
                  <a:spcPct val="80000"/>
                </a:lnSpc>
              </a:pPr>
              <a:r>
                <a:rPr lang="es-MX" dirty="0" smtClean="0"/>
                <a:t>Dirección de Administración</a:t>
              </a:r>
              <a:endParaRPr lang="es-ES" dirty="0"/>
            </a:p>
          </p:txBody>
        </p:sp>
        <p:sp>
          <p:nvSpPr>
            <p:cNvPr id="16393" name="Line 6"/>
            <p:cNvSpPr>
              <a:spLocks noChangeShapeType="1"/>
            </p:cNvSpPr>
            <p:nvPr/>
          </p:nvSpPr>
          <p:spPr bwMode="auto">
            <a:xfrm>
              <a:off x="986" y="5466"/>
              <a:ext cx="3246" cy="2"/>
            </a:xfrm>
            <a:prstGeom prst="line">
              <a:avLst/>
            </a:prstGeom>
            <a:noFill/>
            <a:ln w="9525">
              <a:solidFill>
                <a:schemeClr val="tx1"/>
              </a:solidFill>
              <a:miter lim="800000"/>
              <a:headEnd/>
              <a:tailEnd/>
            </a:ln>
          </p:spPr>
          <p:txBody>
            <a:bodyPr wrap="none"/>
            <a:lstStyle/>
            <a:p>
              <a:endParaRPr lang="es-MX"/>
            </a:p>
          </p:txBody>
        </p:sp>
        <p:sp>
          <p:nvSpPr>
            <p:cNvPr id="16394" name="Text Box 7"/>
            <p:cNvSpPr txBox="1">
              <a:spLocks noChangeArrowheads="1"/>
            </p:cNvSpPr>
            <p:nvPr/>
          </p:nvSpPr>
          <p:spPr bwMode="auto">
            <a:xfrm>
              <a:off x="2883" y="5331"/>
              <a:ext cx="116" cy="96"/>
            </a:xfrm>
            <a:prstGeom prst="rect">
              <a:avLst/>
            </a:prstGeom>
            <a:noFill/>
            <a:ln w="9525">
              <a:noFill/>
              <a:miter lim="800000"/>
              <a:headEnd/>
              <a:tailEnd/>
            </a:ln>
          </p:spPr>
          <p:txBody>
            <a:bodyPr wrap="none">
              <a:spAutoFit/>
            </a:bodyPr>
            <a:lstStyle/>
            <a:p>
              <a:pPr algn="ctr">
                <a:lnSpc>
                  <a:spcPct val="80000"/>
                </a:lnSpc>
              </a:pPr>
              <a:endParaRPr lang="es-ES"/>
            </a:p>
          </p:txBody>
        </p:sp>
        <p:sp>
          <p:nvSpPr>
            <p:cNvPr id="16395" name="Text Box 9"/>
            <p:cNvSpPr txBox="1">
              <a:spLocks noChangeArrowheads="1"/>
            </p:cNvSpPr>
            <p:nvPr/>
          </p:nvSpPr>
          <p:spPr bwMode="auto">
            <a:xfrm>
              <a:off x="1668" y="5494"/>
              <a:ext cx="1712" cy="111"/>
            </a:xfrm>
            <a:prstGeom prst="rect">
              <a:avLst/>
            </a:prstGeom>
            <a:noFill/>
            <a:ln w="9525">
              <a:noFill/>
              <a:miter lim="800000"/>
              <a:headEnd/>
              <a:tailEnd/>
            </a:ln>
          </p:spPr>
          <p:txBody>
            <a:bodyPr>
              <a:spAutoFit/>
            </a:bodyPr>
            <a:lstStyle/>
            <a:p>
              <a:pPr algn="ctr"/>
              <a:r>
                <a:rPr lang="en-US" b="0" dirty="0" smtClean="0"/>
                <a:t>Gisela Edith Caro </a:t>
              </a:r>
              <a:r>
                <a:rPr lang="en-US" b="0" dirty="0" err="1" smtClean="0"/>
                <a:t>Zumaya</a:t>
              </a:r>
              <a:endParaRPr lang="en-US" b="0" dirty="0"/>
            </a:p>
          </p:txBody>
        </p:sp>
      </p:gr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spcBef>
                <a:spcPct val="50000"/>
              </a:spcBef>
            </a:pPr>
            <a:r>
              <a:rPr lang="es-ES_tradnl" sz="2000" i="1"/>
              <a:t>DESCRIPCIÓN DE FUNCIONES </a:t>
            </a:r>
          </a:p>
        </p:txBody>
      </p:sp>
      <p:sp>
        <p:nvSpPr>
          <p:cNvPr id="1741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1269" name="Text Box 11"/>
          <p:cNvSpPr txBox="1">
            <a:spLocks noChangeArrowheads="1"/>
          </p:cNvSpPr>
          <p:nvPr/>
        </p:nvSpPr>
        <p:spPr bwMode="auto">
          <a:xfrm>
            <a:off x="1557338" y="1258888"/>
            <a:ext cx="5181600" cy="6102350"/>
          </a:xfrm>
          <a:prstGeom prst="rect">
            <a:avLst/>
          </a:prstGeom>
          <a:noFill/>
          <a:ln w="9525">
            <a:noFill/>
            <a:miter lim="800000"/>
            <a:headEnd/>
            <a:tailEnd/>
          </a:ln>
        </p:spPr>
        <p:txBody>
          <a:bodyPr>
            <a:spAutoFit/>
          </a:bodyPr>
          <a:lstStyle/>
          <a:p>
            <a:pPr algn="ctr">
              <a:defRPr/>
            </a:pPr>
            <a:r>
              <a:rPr lang="es-MX" i="1" dirty="0" smtClean="0"/>
              <a:t>ALMACENISTA</a:t>
            </a:r>
            <a:endParaRPr lang="es-MX" i="1" dirty="0"/>
          </a:p>
          <a:p>
            <a:pPr algn="ctr">
              <a:defRPr/>
            </a:pPr>
            <a:r>
              <a:rPr lang="en-US" sz="1100" i="1" dirty="0" smtClean="0"/>
              <a:t>(CONTINÚA)</a:t>
            </a:r>
            <a:endParaRPr lang="en-US" sz="1100" i="1" dirty="0"/>
          </a:p>
          <a:p>
            <a:pPr>
              <a:defRPr/>
            </a:pPr>
            <a:endParaRPr lang="en-US" sz="900" i="1" dirty="0">
              <a:solidFill>
                <a:schemeClr val="accent2"/>
              </a:solidFill>
            </a:endParaRPr>
          </a:p>
          <a:p>
            <a:pPr algn="just">
              <a:buFont typeface="Wingdings" pitchFamily="2" charset="2"/>
              <a:buChar char="§"/>
              <a:defRPr/>
            </a:pPr>
            <a:r>
              <a:rPr lang="es-MX" b="0" dirty="0" smtClean="0"/>
              <a:t> Mantener </a:t>
            </a:r>
            <a:r>
              <a:rPr lang="es-MX" b="0" dirty="0"/>
              <a:t>actualizado  el  catalogo de proveedores  en el software  de almacén.</a:t>
            </a:r>
          </a:p>
          <a:p>
            <a:pPr algn="just">
              <a:buFont typeface="Wingdings" pitchFamily="2" charset="2"/>
              <a:buChar char="§"/>
              <a:defRPr/>
            </a:pPr>
            <a:endParaRPr lang="es-ES" b="0" dirty="0"/>
          </a:p>
          <a:p>
            <a:pPr algn="just">
              <a:buFont typeface="Wingdings" pitchFamily="2" charset="2"/>
              <a:buChar char="§"/>
              <a:defRPr/>
            </a:pPr>
            <a:r>
              <a:rPr lang="es-MX" b="0" dirty="0" smtClean="0"/>
              <a:t> Registrar </a:t>
            </a:r>
            <a:r>
              <a:rPr lang="es-MX" b="0" dirty="0"/>
              <a:t>en el software las entradas  de materiales, equipos e insumos en general  y supervisar  su correcto acomodo  y clasificación.</a:t>
            </a:r>
          </a:p>
          <a:p>
            <a:pPr algn="just">
              <a:buFont typeface="Wingdings" pitchFamily="2" charset="2"/>
              <a:buChar char="§"/>
              <a:defRPr/>
            </a:pPr>
            <a:endParaRPr lang="es-ES" b="0" dirty="0"/>
          </a:p>
          <a:p>
            <a:pPr algn="just">
              <a:buFont typeface="Wingdings" pitchFamily="2" charset="2"/>
              <a:buChar char="§"/>
              <a:defRPr/>
            </a:pPr>
            <a:r>
              <a:rPr lang="es-MX" b="0" dirty="0" smtClean="0"/>
              <a:t> Controlar  </a:t>
            </a:r>
            <a:r>
              <a:rPr lang="es-MX" b="0" dirty="0"/>
              <a:t>el uso  y manejo de los materiales, equipos e insumos  existentes tanto en  almacén general como en almacén de tienda. </a:t>
            </a:r>
          </a:p>
          <a:p>
            <a:pPr algn="just">
              <a:buFont typeface="Wingdings" pitchFamily="2" charset="2"/>
              <a:buChar char="§"/>
              <a:defRPr/>
            </a:pPr>
            <a:endParaRPr lang="es-ES" b="0" dirty="0"/>
          </a:p>
          <a:p>
            <a:pPr algn="just">
              <a:buFont typeface="Wingdings" pitchFamily="2" charset="2"/>
              <a:buChar char="§"/>
              <a:defRPr/>
            </a:pPr>
            <a:r>
              <a:rPr lang="es-MX" b="0" dirty="0" smtClean="0"/>
              <a:t> Confirmar </a:t>
            </a:r>
            <a:r>
              <a:rPr lang="es-MX" b="0" dirty="0"/>
              <a:t>las existencias de  productos al supervisor de compras  antes de que se genere  la orden de compra.</a:t>
            </a:r>
          </a:p>
          <a:p>
            <a:pPr algn="just">
              <a:buFont typeface="Wingdings" pitchFamily="2" charset="2"/>
              <a:buChar char="§"/>
              <a:defRPr/>
            </a:pPr>
            <a:endParaRPr lang="es-ES" b="0" dirty="0"/>
          </a:p>
          <a:p>
            <a:pPr algn="just">
              <a:buFont typeface="Wingdings" pitchFamily="2" charset="2"/>
              <a:buChar char="§"/>
              <a:defRPr/>
            </a:pPr>
            <a:r>
              <a:rPr lang="es-MX" b="0" dirty="0" smtClean="0"/>
              <a:t> Recibir </a:t>
            </a:r>
            <a:r>
              <a:rPr lang="es-MX" b="0" dirty="0"/>
              <a:t>y capturar  en el software de almacén  la requisición de salida de material.</a:t>
            </a:r>
          </a:p>
          <a:p>
            <a:pPr algn="just">
              <a:buFont typeface="Wingdings" pitchFamily="2" charset="2"/>
              <a:buChar char="§"/>
              <a:defRPr/>
            </a:pPr>
            <a:endParaRPr lang="es-ES" b="0" dirty="0"/>
          </a:p>
          <a:p>
            <a:pPr algn="just">
              <a:buFont typeface="Wingdings" pitchFamily="2" charset="2"/>
              <a:buChar char="§"/>
              <a:defRPr/>
            </a:pPr>
            <a:r>
              <a:rPr lang="es-MX" b="0" dirty="0" smtClean="0"/>
              <a:t> Emitir  </a:t>
            </a:r>
            <a:r>
              <a:rPr lang="es-MX" b="0" dirty="0"/>
              <a:t>y entregar el vale de salida de material.</a:t>
            </a:r>
          </a:p>
          <a:p>
            <a:pPr algn="just">
              <a:buFont typeface="Wingdings" pitchFamily="2" charset="2"/>
              <a:buChar char="§"/>
              <a:defRPr/>
            </a:pPr>
            <a:endParaRPr lang="es-ES" b="0" dirty="0"/>
          </a:p>
          <a:p>
            <a:pPr algn="just">
              <a:buFont typeface="Wingdings" pitchFamily="2" charset="2"/>
              <a:buChar char="§"/>
              <a:defRPr/>
            </a:pPr>
            <a:r>
              <a:rPr lang="es-MX" b="0" dirty="0" smtClean="0"/>
              <a:t> Comprobar </a:t>
            </a:r>
            <a:r>
              <a:rPr lang="es-MX" b="0" dirty="0"/>
              <a:t>que el vale de salida se encuentre debidamente autorizado por </a:t>
            </a:r>
            <a:r>
              <a:rPr lang="es-MX" b="0" dirty="0" smtClean="0"/>
              <a:t>Dirección de Administración o Subdirección de Administración para </a:t>
            </a:r>
            <a:r>
              <a:rPr lang="es-MX" b="0" dirty="0"/>
              <a:t>proceder  a la  entrega de material.</a:t>
            </a:r>
          </a:p>
          <a:p>
            <a:pPr algn="just">
              <a:buFont typeface="Wingdings" pitchFamily="2" charset="2"/>
              <a:buChar char="§"/>
              <a:defRPr/>
            </a:pPr>
            <a:endParaRPr lang="es-ES" b="0" dirty="0"/>
          </a:p>
          <a:p>
            <a:pPr algn="just">
              <a:buFont typeface="Wingdings" pitchFamily="2" charset="2"/>
              <a:buChar char="§"/>
              <a:defRPr/>
            </a:pPr>
            <a:r>
              <a:rPr lang="es-MX" b="0" dirty="0" smtClean="0"/>
              <a:t> Programación </a:t>
            </a:r>
            <a:r>
              <a:rPr lang="es-MX" b="0" dirty="0"/>
              <a:t>y realización de inventarios en almacén general.</a:t>
            </a:r>
          </a:p>
          <a:p>
            <a:pPr algn="just">
              <a:buFont typeface="Wingdings" pitchFamily="2" charset="2"/>
              <a:buChar char="§"/>
              <a:defRPr/>
            </a:pPr>
            <a:endParaRPr lang="es-ES" b="0" dirty="0"/>
          </a:p>
          <a:p>
            <a:pPr algn="just">
              <a:buFont typeface="Wingdings" pitchFamily="2" charset="2"/>
              <a:buChar char="§"/>
              <a:defRPr/>
            </a:pPr>
            <a:r>
              <a:rPr lang="es-MX" b="0" dirty="0" smtClean="0"/>
              <a:t> Generar </a:t>
            </a:r>
            <a:r>
              <a:rPr lang="es-MX" b="0" dirty="0"/>
              <a:t>mensualmente reportes de entradas y salidas de material para el reabastecimiento de los mismos. </a:t>
            </a:r>
            <a:endParaRPr lang="es-ES" b="0" dirty="0"/>
          </a:p>
          <a:p>
            <a:pPr marL="182563" indent="-182563" algn="just">
              <a:buFont typeface="Wingdings" pitchFamily="2" charset="2"/>
              <a:buChar char="§"/>
              <a:defRPr/>
            </a:pPr>
            <a:endParaRPr lang="es-MX" sz="1050" b="0" dirty="0"/>
          </a:p>
          <a:p>
            <a:pPr marL="182563" indent="-182563" algn="just">
              <a:buFont typeface="Wingdings" pitchFamily="2" charset="2"/>
              <a:buChar char="§"/>
              <a:defRPr/>
            </a:pPr>
            <a:r>
              <a:rPr lang="es-MX" b="0" dirty="0"/>
              <a:t>Estas funciones son enunciativas, más no limitativas.</a:t>
            </a:r>
          </a:p>
          <a:p>
            <a:pPr marL="182563" indent="-182563">
              <a:buFont typeface="Wingdings" pitchFamily="2" charset="2"/>
              <a:buChar char="§"/>
              <a:defRPr/>
            </a:pPr>
            <a:endParaRPr lang="es-MX" b="0" dirty="0"/>
          </a:p>
          <a:p>
            <a:pPr marL="182563" indent="-182563">
              <a:buFont typeface="Wingdings" pitchFamily="2" charset="2"/>
              <a:buChar char="§"/>
              <a:defRPr/>
            </a:pPr>
            <a:endParaRPr lang="es-MX" b="0" dirty="0"/>
          </a:p>
          <a:p>
            <a:pPr marL="182563" indent="-182563">
              <a:buFont typeface="Wingdings" pitchFamily="2" charset="2"/>
              <a:buChar char="§"/>
              <a:defRPr/>
            </a:pPr>
            <a:endParaRPr lang="es-MX" b="0" dirty="0"/>
          </a:p>
        </p:txBody>
      </p:sp>
      <p:grpSp>
        <p:nvGrpSpPr>
          <p:cNvPr id="2" name="Group 12"/>
          <p:cNvGrpSpPr>
            <a:grpSpLocks/>
          </p:cNvGrpSpPr>
          <p:nvPr/>
        </p:nvGrpSpPr>
        <p:grpSpPr bwMode="auto">
          <a:xfrm>
            <a:off x="1504950" y="8243888"/>
            <a:ext cx="5273675" cy="841375"/>
            <a:chOff x="951" y="5314"/>
            <a:chExt cx="3322" cy="338"/>
          </a:xfrm>
        </p:grpSpPr>
        <p:sp>
          <p:nvSpPr>
            <p:cNvPr id="17420" name="Rectangle 4"/>
            <p:cNvSpPr>
              <a:spLocks noChangeArrowheads="1"/>
            </p:cNvSpPr>
            <p:nvPr/>
          </p:nvSpPr>
          <p:spPr bwMode="auto">
            <a:xfrm>
              <a:off x="986" y="5314"/>
              <a:ext cx="3246" cy="338"/>
            </a:xfrm>
            <a:prstGeom prst="rect">
              <a:avLst/>
            </a:prstGeom>
            <a:solidFill>
              <a:schemeClr val="bg1"/>
            </a:solidFill>
            <a:ln w="9525">
              <a:solidFill>
                <a:schemeClr val="tx1"/>
              </a:solidFill>
              <a:miter lim="800000"/>
              <a:headEnd/>
              <a:tailEnd/>
            </a:ln>
          </p:spPr>
          <p:txBody>
            <a:bodyPr wrap="none" anchor="ctr"/>
            <a:lstStyle/>
            <a:p>
              <a:pPr algn="ctr"/>
              <a:endParaRPr lang="es-MX" sz="2400" b="0">
                <a:latin typeface="Times New Roman" pitchFamily="18" charset="0"/>
              </a:endParaRPr>
            </a:p>
          </p:txBody>
        </p:sp>
        <p:sp>
          <p:nvSpPr>
            <p:cNvPr id="17421" name="Text Box 5"/>
            <p:cNvSpPr txBox="1">
              <a:spLocks noChangeArrowheads="1"/>
            </p:cNvSpPr>
            <p:nvPr/>
          </p:nvSpPr>
          <p:spPr bwMode="auto">
            <a:xfrm>
              <a:off x="951" y="5348"/>
              <a:ext cx="1712" cy="96"/>
            </a:xfrm>
            <a:prstGeom prst="rect">
              <a:avLst/>
            </a:prstGeom>
            <a:noFill/>
            <a:ln w="9525">
              <a:noFill/>
              <a:miter lim="800000"/>
              <a:headEnd/>
              <a:tailEnd/>
            </a:ln>
          </p:spPr>
          <p:txBody>
            <a:bodyPr>
              <a:spAutoFit/>
            </a:bodyPr>
            <a:lstStyle/>
            <a:p>
              <a:pPr algn="ctr">
                <a:lnSpc>
                  <a:spcPct val="80000"/>
                </a:lnSpc>
              </a:pPr>
              <a:r>
                <a:rPr lang="es-MX"/>
                <a:t>Responsable del Puesto</a:t>
              </a:r>
              <a:endParaRPr lang="es-ES"/>
            </a:p>
          </p:txBody>
        </p:sp>
        <p:sp>
          <p:nvSpPr>
            <p:cNvPr id="17422" name="Line 6"/>
            <p:cNvSpPr>
              <a:spLocks noChangeShapeType="1"/>
            </p:cNvSpPr>
            <p:nvPr/>
          </p:nvSpPr>
          <p:spPr bwMode="auto">
            <a:xfrm>
              <a:off x="986" y="5466"/>
              <a:ext cx="3246" cy="2"/>
            </a:xfrm>
            <a:prstGeom prst="line">
              <a:avLst/>
            </a:prstGeom>
            <a:noFill/>
            <a:ln w="9525">
              <a:solidFill>
                <a:schemeClr val="tx1"/>
              </a:solidFill>
              <a:miter lim="800000"/>
              <a:headEnd/>
              <a:tailEnd/>
            </a:ln>
          </p:spPr>
          <p:txBody>
            <a:bodyPr wrap="none"/>
            <a:lstStyle/>
            <a:p>
              <a:endParaRPr lang="es-MX"/>
            </a:p>
          </p:txBody>
        </p:sp>
        <p:sp>
          <p:nvSpPr>
            <p:cNvPr id="17423" name="Text Box 7"/>
            <p:cNvSpPr txBox="1">
              <a:spLocks noChangeArrowheads="1"/>
            </p:cNvSpPr>
            <p:nvPr/>
          </p:nvSpPr>
          <p:spPr bwMode="auto">
            <a:xfrm>
              <a:off x="2475" y="5331"/>
              <a:ext cx="1798" cy="156"/>
            </a:xfrm>
            <a:prstGeom prst="rect">
              <a:avLst/>
            </a:prstGeom>
            <a:noFill/>
            <a:ln w="9525">
              <a:noFill/>
              <a:miter lim="800000"/>
              <a:headEnd/>
              <a:tailEnd/>
            </a:ln>
          </p:spPr>
          <p:txBody>
            <a:bodyPr wrap="none">
              <a:spAutoFit/>
            </a:bodyPr>
            <a:lstStyle/>
            <a:p>
              <a:pPr algn="ctr">
                <a:lnSpc>
                  <a:spcPct val="80000"/>
                </a:lnSpc>
              </a:pPr>
              <a:r>
                <a:rPr lang="es-MX"/>
                <a:t>Directora General del Museo</a:t>
              </a:r>
            </a:p>
            <a:p>
              <a:pPr algn="ctr">
                <a:lnSpc>
                  <a:spcPct val="80000"/>
                </a:lnSpc>
              </a:pPr>
              <a:r>
                <a:rPr lang="es-MX"/>
                <a:t>Laberinto de las Ciencias y las Artes</a:t>
              </a:r>
              <a:endParaRPr lang="es-ES"/>
            </a:p>
          </p:txBody>
        </p:sp>
        <p:sp>
          <p:nvSpPr>
            <p:cNvPr id="17424" name="Line 8"/>
            <p:cNvSpPr>
              <a:spLocks noChangeShapeType="1"/>
            </p:cNvSpPr>
            <p:nvPr/>
          </p:nvSpPr>
          <p:spPr bwMode="auto">
            <a:xfrm flipV="1">
              <a:off x="2522" y="5314"/>
              <a:ext cx="0" cy="336"/>
            </a:xfrm>
            <a:prstGeom prst="line">
              <a:avLst/>
            </a:prstGeom>
            <a:noFill/>
            <a:ln w="9525">
              <a:solidFill>
                <a:schemeClr val="tx1"/>
              </a:solidFill>
              <a:round/>
              <a:headEnd/>
              <a:tailEnd/>
            </a:ln>
          </p:spPr>
          <p:txBody>
            <a:bodyPr/>
            <a:lstStyle/>
            <a:p>
              <a:endParaRPr lang="es-MX"/>
            </a:p>
          </p:txBody>
        </p:sp>
        <p:sp>
          <p:nvSpPr>
            <p:cNvPr id="17425" name="Text Box 9"/>
            <p:cNvSpPr txBox="1">
              <a:spLocks noChangeArrowheads="1"/>
            </p:cNvSpPr>
            <p:nvPr/>
          </p:nvSpPr>
          <p:spPr bwMode="auto">
            <a:xfrm>
              <a:off x="2533" y="5515"/>
              <a:ext cx="1712" cy="111"/>
            </a:xfrm>
            <a:prstGeom prst="rect">
              <a:avLst/>
            </a:prstGeom>
            <a:noFill/>
            <a:ln w="9525">
              <a:noFill/>
              <a:miter lim="800000"/>
              <a:headEnd/>
              <a:tailEnd/>
            </a:ln>
          </p:spPr>
          <p:txBody>
            <a:bodyPr>
              <a:spAutoFit/>
            </a:bodyPr>
            <a:lstStyle/>
            <a:p>
              <a:pPr algn="ctr"/>
              <a:r>
                <a:rPr lang="en-US" b="0"/>
                <a:t>María del Refugio González Flores</a:t>
              </a:r>
            </a:p>
          </p:txBody>
        </p:sp>
      </p:grpSp>
      <p:grpSp>
        <p:nvGrpSpPr>
          <p:cNvPr id="3" name="Group 12"/>
          <p:cNvGrpSpPr>
            <a:grpSpLocks/>
          </p:cNvGrpSpPr>
          <p:nvPr/>
        </p:nvGrpSpPr>
        <p:grpSpPr bwMode="auto">
          <a:xfrm>
            <a:off x="1560513" y="8243907"/>
            <a:ext cx="5153025" cy="841920"/>
            <a:chOff x="986" y="5314"/>
            <a:chExt cx="3246" cy="338"/>
          </a:xfrm>
        </p:grpSpPr>
        <p:sp>
          <p:nvSpPr>
            <p:cNvPr id="17415" name="Rectangle 4"/>
            <p:cNvSpPr>
              <a:spLocks noChangeArrowheads="1"/>
            </p:cNvSpPr>
            <p:nvPr/>
          </p:nvSpPr>
          <p:spPr bwMode="auto">
            <a:xfrm>
              <a:off x="986" y="5314"/>
              <a:ext cx="3246" cy="338"/>
            </a:xfrm>
            <a:prstGeom prst="rect">
              <a:avLst/>
            </a:prstGeom>
            <a:solidFill>
              <a:schemeClr val="bg1"/>
            </a:solidFill>
            <a:ln w="9525">
              <a:solidFill>
                <a:schemeClr val="tx1"/>
              </a:solidFill>
              <a:miter lim="800000"/>
              <a:headEnd/>
              <a:tailEnd/>
            </a:ln>
          </p:spPr>
          <p:txBody>
            <a:bodyPr wrap="none" anchor="ctr"/>
            <a:lstStyle/>
            <a:p>
              <a:pPr algn="ctr"/>
              <a:endParaRPr lang="es-MX" sz="2400" b="0">
                <a:latin typeface="Times New Roman" pitchFamily="18" charset="0"/>
              </a:endParaRPr>
            </a:p>
          </p:txBody>
        </p:sp>
        <p:sp>
          <p:nvSpPr>
            <p:cNvPr id="17416" name="Text Box 5"/>
            <p:cNvSpPr txBox="1">
              <a:spLocks noChangeArrowheads="1"/>
            </p:cNvSpPr>
            <p:nvPr/>
          </p:nvSpPr>
          <p:spPr bwMode="auto">
            <a:xfrm>
              <a:off x="1488" y="5331"/>
              <a:ext cx="2162" cy="96"/>
            </a:xfrm>
            <a:prstGeom prst="rect">
              <a:avLst/>
            </a:prstGeom>
            <a:noFill/>
            <a:ln w="9525">
              <a:noFill/>
              <a:miter lim="800000"/>
              <a:headEnd/>
              <a:tailEnd/>
            </a:ln>
          </p:spPr>
          <p:txBody>
            <a:bodyPr>
              <a:spAutoFit/>
            </a:bodyPr>
            <a:lstStyle/>
            <a:p>
              <a:pPr algn="ctr">
                <a:lnSpc>
                  <a:spcPct val="80000"/>
                </a:lnSpc>
              </a:pPr>
              <a:r>
                <a:rPr lang="es-MX" dirty="0" smtClean="0"/>
                <a:t>Dirección de Administración</a:t>
              </a:r>
              <a:endParaRPr lang="es-ES" dirty="0"/>
            </a:p>
          </p:txBody>
        </p:sp>
        <p:sp>
          <p:nvSpPr>
            <p:cNvPr id="17417" name="Line 6"/>
            <p:cNvSpPr>
              <a:spLocks noChangeShapeType="1"/>
            </p:cNvSpPr>
            <p:nvPr/>
          </p:nvSpPr>
          <p:spPr bwMode="auto">
            <a:xfrm>
              <a:off x="986" y="5466"/>
              <a:ext cx="3246" cy="2"/>
            </a:xfrm>
            <a:prstGeom prst="line">
              <a:avLst/>
            </a:prstGeom>
            <a:noFill/>
            <a:ln w="9525">
              <a:solidFill>
                <a:schemeClr val="tx1"/>
              </a:solidFill>
              <a:miter lim="800000"/>
              <a:headEnd/>
              <a:tailEnd/>
            </a:ln>
          </p:spPr>
          <p:txBody>
            <a:bodyPr wrap="none"/>
            <a:lstStyle/>
            <a:p>
              <a:endParaRPr lang="es-MX"/>
            </a:p>
          </p:txBody>
        </p:sp>
        <p:sp>
          <p:nvSpPr>
            <p:cNvPr id="17418" name="Text Box 7"/>
            <p:cNvSpPr txBox="1">
              <a:spLocks noChangeArrowheads="1"/>
            </p:cNvSpPr>
            <p:nvPr/>
          </p:nvSpPr>
          <p:spPr bwMode="auto">
            <a:xfrm>
              <a:off x="2883" y="5331"/>
              <a:ext cx="116" cy="96"/>
            </a:xfrm>
            <a:prstGeom prst="rect">
              <a:avLst/>
            </a:prstGeom>
            <a:noFill/>
            <a:ln w="9525">
              <a:noFill/>
              <a:miter lim="800000"/>
              <a:headEnd/>
              <a:tailEnd/>
            </a:ln>
          </p:spPr>
          <p:txBody>
            <a:bodyPr wrap="none">
              <a:spAutoFit/>
            </a:bodyPr>
            <a:lstStyle/>
            <a:p>
              <a:pPr algn="ctr">
                <a:lnSpc>
                  <a:spcPct val="80000"/>
                </a:lnSpc>
              </a:pPr>
              <a:endParaRPr lang="es-ES"/>
            </a:p>
          </p:txBody>
        </p:sp>
        <p:sp>
          <p:nvSpPr>
            <p:cNvPr id="17419" name="Text Box 9"/>
            <p:cNvSpPr txBox="1">
              <a:spLocks noChangeArrowheads="1"/>
            </p:cNvSpPr>
            <p:nvPr/>
          </p:nvSpPr>
          <p:spPr bwMode="auto">
            <a:xfrm>
              <a:off x="1668" y="5521"/>
              <a:ext cx="1712" cy="111"/>
            </a:xfrm>
            <a:prstGeom prst="rect">
              <a:avLst/>
            </a:prstGeom>
            <a:noFill/>
            <a:ln w="9525">
              <a:noFill/>
              <a:miter lim="800000"/>
              <a:headEnd/>
              <a:tailEnd/>
            </a:ln>
          </p:spPr>
          <p:txBody>
            <a:bodyPr>
              <a:spAutoFit/>
            </a:bodyPr>
            <a:lstStyle/>
            <a:p>
              <a:pPr algn="ctr"/>
              <a:r>
                <a:rPr lang="en-US" b="0" dirty="0" smtClean="0"/>
                <a:t>Gisela Edith Caro </a:t>
              </a:r>
              <a:r>
                <a:rPr lang="en-US" b="0" dirty="0" err="1" smtClean="0"/>
                <a:t>Zumaya</a:t>
              </a:r>
              <a:endParaRPr lang="en-US" b="0" dirty="0"/>
            </a:p>
          </p:txBody>
        </p:sp>
      </p:gr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0" y="0"/>
            <a:ext cx="3962400" cy="396875"/>
          </a:xfrm>
          <a:prstGeom prst="rect">
            <a:avLst/>
          </a:prstGeom>
          <a:noFill/>
          <a:ln w="9525">
            <a:noFill/>
            <a:miter lim="800000"/>
            <a:headEnd/>
            <a:tailEnd/>
          </a:ln>
        </p:spPr>
        <p:txBody>
          <a:bodyPr>
            <a:spAutoFit/>
          </a:bodyPr>
          <a:lstStyle/>
          <a:p>
            <a:pPr algn="just" eaLnBrk="0" hangingPunct="0">
              <a:spcBef>
                <a:spcPct val="50000"/>
              </a:spcBef>
            </a:pPr>
            <a:r>
              <a:rPr lang="es-ES_tradnl" sz="2000" i="1"/>
              <a:t>ORGANIGRAMA</a:t>
            </a:r>
          </a:p>
        </p:txBody>
      </p:sp>
      <p:sp>
        <p:nvSpPr>
          <p:cNvPr id="8704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87044" name="Text Box 4"/>
          <p:cNvSpPr txBox="1">
            <a:spLocks noChangeArrowheads="1"/>
          </p:cNvSpPr>
          <p:nvPr/>
        </p:nvSpPr>
        <p:spPr bwMode="auto">
          <a:xfrm>
            <a:off x="1557338" y="801688"/>
            <a:ext cx="4038600" cy="461962"/>
          </a:xfrm>
          <a:prstGeom prst="rect">
            <a:avLst/>
          </a:prstGeom>
          <a:noFill/>
          <a:ln w="9525">
            <a:noFill/>
            <a:miter lim="800000"/>
            <a:headEnd/>
            <a:tailEnd/>
          </a:ln>
        </p:spPr>
        <p:txBody>
          <a:bodyPr lIns="91426" tIns="45712" rIns="91426" bIns="45712">
            <a:spAutoFit/>
          </a:bodyPr>
          <a:lstStyle/>
          <a:p>
            <a:pPr algn="ctr" eaLnBrk="0" hangingPunct="0"/>
            <a:r>
              <a:rPr lang="en-US" i="1"/>
              <a:t>DIRECCIÓN DE INGENIERÍA, MANTENIMIENTO Y SISTEMAS</a:t>
            </a:r>
          </a:p>
        </p:txBody>
      </p:sp>
      <p:sp>
        <p:nvSpPr>
          <p:cNvPr id="87045" name="Text Box 14"/>
          <p:cNvSpPr txBox="1">
            <a:spLocks noChangeArrowheads="1"/>
          </p:cNvSpPr>
          <p:nvPr/>
        </p:nvSpPr>
        <p:spPr bwMode="auto">
          <a:xfrm>
            <a:off x="142875" y="8286750"/>
            <a:ext cx="2238375" cy="215900"/>
          </a:xfrm>
          <a:prstGeom prst="rect">
            <a:avLst/>
          </a:prstGeom>
          <a:noFill/>
          <a:ln w="9525">
            <a:noFill/>
            <a:miter lim="800000"/>
            <a:headEnd/>
            <a:tailEnd/>
          </a:ln>
        </p:spPr>
        <p:txBody>
          <a:bodyPr>
            <a:spAutoFit/>
          </a:bodyPr>
          <a:lstStyle/>
          <a:p>
            <a:pPr marL="228600" indent="-228600" algn="just" eaLnBrk="0" hangingPunct="0"/>
            <a:r>
              <a:rPr lang="es-MX" sz="800" dirty="0" smtClean="0"/>
              <a:t>13 </a:t>
            </a:r>
            <a:r>
              <a:rPr lang="es-MX" sz="800" dirty="0"/>
              <a:t>TOTAL </a:t>
            </a:r>
            <a:endParaRPr lang="es-ES" sz="800" dirty="0"/>
          </a:p>
        </p:txBody>
      </p:sp>
      <p:sp>
        <p:nvSpPr>
          <p:cNvPr id="87046" name="Line 16"/>
          <p:cNvSpPr>
            <a:spLocks noChangeShapeType="1"/>
          </p:cNvSpPr>
          <p:nvPr/>
        </p:nvSpPr>
        <p:spPr bwMode="auto">
          <a:xfrm>
            <a:off x="2528888" y="8429625"/>
            <a:ext cx="881062" cy="0"/>
          </a:xfrm>
          <a:prstGeom prst="line">
            <a:avLst/>
          </a:prstGeom>
          <a:noFill/>
          <a:ln w="9525">
            <a:solidFill>
              <a:srgbClr val="FF0000"/>
            </a:solidFill>
            <a:prstDash val="lgDashDotDot"/>
            <a:round/>
            <a:headEnd/>
            <a:tailEnd/>
          </a:ln>
        </p:spPr>
        <p:txBody>
          <a:bodyPr/>
          <a:lstStyle/>
          <a:p>
            <a:endParaRPr lang="es-MX"/>
          </a:p>
        </p:txBody>
      </p:sp>
      <p:sp>
        <p:nvSpPr>
          <p:cNvPr id="87047" name="Line 57"/>
          <p:cNvSpPr>
            <a:spLocks noChangeShapeType="1"/>
          </p:cNvSpPr>
          <p:nvPr/>
        </p:nvSpPr>
        <p:spPr bwMode="auto">
          <a:xfrm>
            <a:off x="3894138" y="6088063"/>
            <a:ext cx="0" cy="339725"/>
          </a:xfrm>
          <a:prstGeom prst="line">
            <a:avLst/>
          </a:prstGeom>
          <a:noFill/>
          <a:ln w="9525">
            <a:solidFill>
              <a:schemeClr val="tx1"/>
            </a:solidFill>
            <a:round/>
            <a:headEnd/>
            <a:tailEnd/>
          </a:ln>
        </p:spPr>
        <p:txBody>
          <a:bodyPr/>
          <a:lstStyle/>
          <a:p>
            <a:endParaRPr lang="es-MX" sz="700"/>
          </a:p>
        </p:txBody>
      </p:sp>
      <p:sp>
        <p:nvSpPr>
          <p:cNvPr id="87048" name="Line 57"/>
          <p:cNvSpPr>
            <a:spLocks noChangeShapeType="1"/>
          </p:cNvSpPr>
          <p:nvPr/>
        </p:nvSpPr>
        <p:spPr bwMode="auto">
          <a:xfrm>
            <a:off x="2300288" y="6088063"/>
            <a:ext cx="0" cy="339725"/>
          </a:xfrm>
          <a:prstGeom prst="line">
            <a:avLst/>
          </a:prstGeom>
          <a:noFill/>
          <a:ln w="9525">
            <a:solidFill>
              <a:schemeClr val="tx1"/>
            </a:solidFill>
            <a:round/>
            <a:headEnd/>
            <a:tailEnd/>
          </a:ln>
        </p:spPr>
        <p:txBody>
          <a:bodyPr/>
          <a:lstStyle/>
          <a:p>
            <a:endParaRPr lang="es-MX" sz="700"/>
          </a:p>
        </p:txBody>
      </p:sp>
      <p:sp>
        <p:nvSpPr>
          <p:cNvPr id="87049" name="Line 39"/>
          <p:cNvSpPr>
            <a:spLocks noChangeShapeType="1"/>
          </p:cNvSpPr>
          <p:nvPr/>
        </p:nvSpPr>
        <p:spPr bwMode="auto">
          <a:xfrm>
            <a:off x="3116263" y="3119437"/>
            <a:ext cx="0" cy="2952000"/>
          </a:xfrm>
          <a:prstGeom prst="line">
            <a:avLst/>
          </a:prstGeom>
          <a:noFill/>
          <a:ln w="9525">
            <a:solidFill>
              <a:schemeClr val="tx1"/>
            </a:solidFill>
            <a:round/>
            <a:headEnd/>
            <a:tailEnd/>
          </a:ln>
        </p:spPr>
        <p:txBody>
          <a:bodyPr>
            <a:spAutoFit/>
          </a:bodyPr>
          <a:lstStyle/>
          <a:p>
            <a:endParaRPr lang="es-MX" sz="700"/>
          </a:p>
        </p:txBody>
      </p:sp>
      <p:sp>
        <p:nvSpPr>
          <p:cNvPr id="87050" name="Line 57"/>
          <p:cNvSpPr>
            <a:spLocks noChangeShapeType="1"/>
          </p:cNvSpPr>
          <p:nvPr/>
        </p:nvSpPr>
        <p:spPr bwMode="auto">
          <a:xfrm>
            <a:off x="4662488" y="3122612"/>
            <a:ext cx="0" cy="1116000"/>
          </a:xfrm>
          <a:prstGeom prst="line">
            <a:avLst/>
          </a:prstGeom>
          <a:noFill/>
          <a:ln w="9525">
            <a:solidFill>
              <a:schemeClr val="tx1"/>
            </a:solidFill>
            <a:round/>
            <a:headEnd/>
            <a:tailEnd/>
          </a:ln>
        </p:spPr>
        <p:txBody>
          <a:bodyPr/>
          <a:lstStyle/>
          <a:p>
            <a:endParaRPr lang="es-MX" sz="700"/>
          </a:p>
        </p:txBody>
      </p:sp>
      <p:sp>
        <p:nvSpPr>
          <p:cNvPr id="87051" name="Line 57"/>
          <p:cNvSpPr>
            <a:spLocks noChangeShapeType="1"/>
          </p:cNvSpPr>
          <p:nvPr/>
        </p:nvSpPr>
        <p:spPr bwMode="auto">
          <a:xfrm>
            <a:off x="6103938" y="3117850"/>
            <a:ext cx="0" cy="1231900"/>
          </a:xfrm>
          <a:prstGeom prst="line">
            <a:avLst/>
          </a:prstGeom>
          <a:noFill/>
          <a:ln w="9525">
            <a:solidFill>
              <a:schemeClr val="tx1"/>
            </a:solidFill>
            <a:round/>
            <a:headEnd/>
            <a:tailEnd/>
          </a:ln>
        </p:spPr>
        <p:txBody>
          <a:bodyPr/>
          <a:lstStyle/>
          <a:p>
            <a:endParaRPr lang="es-MX" sz="700"/>
          </a:p>
        </p:txBody>
      </p:sp>
      <p:sp>
        <p:nvSpPr>
          <p:cNvPr id="87052" name="Line 57"/>
          <p:cNvSpPr>
            <a:spLocks noChangeShapeType="1"/>
          </p:cNvSpPr>
          <p:nvPr/>
        </p:nvSpPr>
        <p:spPr bwMode="auto">
          <a:xfrm>
            <a:off x="1522413" y="3117850"/>
            <a:ext cx="0" cy="1917700"/>
          </a:xfrm>
          <a:prstGeom prst="line">
            <a:avLst/>
          </a:prstGeom>
          <a:noFill/>
          <a:ln w="9525">
            <a:solidFill>
              <a:schemeClr val="tx1"/>
            </a:solidFill>
            <a:round/>
            <a:headEnd/>
            <a:tailEnd/>
          </a:ln>
        </p:spPr>
        <p:txBody>
          <a:bodyPr/>
          <a:lstStyle/>
          <a:p>
            <a:endParaRPr lang="es-MX" sz="700"/>
          </a:p>
        </p:txBody>
      </p:sp>
      <p:sp>
        <p:nvSpPr>
          <p:cNvPr id="51" name="Rectangle 42"/>
          <p:cNvSpPr>
            <a:spLocks noChangeArrowheads="1"/>
          </p:cNvSpPr>
          <p:nvPr/>
        </p:nvSpPr>
        <p:spPr bwMode="auto">
          <a:xfrm>
            <a:off x="915988" y="3319463"/>
            <a:ext cx="1208087" cy="542925"/>
          </a:xfrm>
          <a:prstGeom prst="rect">
            <a:avLst/>
          </a:prstGeom>
          <a:solidFill>
            <a:schemeClr val="bg1"/>
          </a:solidFill>
          <a:ln w="9525"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MX" sz="700" dirty="0">
                <a:cs typeface="+mn-cs"/>
              </a:rPr>
              <a:t>Subdirección de</a:t>
            </a:r>
          </a:p>
          <a:p>
            <a:pPr algn="ctr" eaLnBrk="0" hangingPunct="0">
              <a:defRPr/>
            </a:pPr>
            <a:r>
              <a:rPr lang="es-MX" sz="700" dirty="0">
                <a:cs typeface="+mn-cs"/>
              </a:rPr>
              <a:t>Mantenimiento a</a:t>
            </a:r>
          </a:p>
          <a:p>
            <a:pPr algn="ctr" eaLnBrk="0" hangingPunct="0">
              <a:defRPr/>
            </a:pPr>
            <a:r>
              <a:rPr lang="es-MX" sz="700" dirty="0">
                <a:cs typeface="+mn-cs"/>
              </a:rPr>
              <a:t>Mobiliario y Exhibiciones</a:t>
            </a:r>
            <a:endParaRPr lang="es-ES" sz="700" dirty="0">
              <a:cs typeface="+mn-cs"/>
            </a:endParaRPr>
          </a:p>
        </p:txBody>
      </p:sp>
      <p:sp>
        <p:nvSpPr>
          <p:cNvPr id="87054" name="Line 5"/>
          <p:cNvSpPr>
            <a:spLocks noChangeShapeType="1"/>
          </p:cNvSpPr>
          <p:nvPr/>
        </p:nvSpPr>
        <p:spPr bwMode="auto">
          <a:xfrm>
            <a:off x="3822700" y="1778000"/>
            <a:ext cx="0" cy="1332000"/>
          </a:xfrm>
          <a:prstGeom prst="line">
            <a:avLst/>
          </a:prstGeom>
          <a:noFill/>
          <a:ln w="9525">
            <a:solidFill>
              <a:srgbClr val="000000"/>
            </a:solidFill>
            <a:round/>
            <a:headEnd/>
            <a:tailEnd/>
          </a:ln>
        </p:spPr>
        <p:txBody>
          <a:bodyPr/>
          <a:lstStyle/>
          <a:p>
            <a:endParaRPr lang="es-MX" sz="700"/>
          </a:p>
        </p:txBody>
      </p:sp>
      <p:sp>
        <p:nvSpPr>
          <p:cNvPr id="55" name="Text Box 51"/>
          <p:cNvSpPr txBox="1">
            <a:spLocks noChangeArrowheads="1"/>
          </p:cNvSpPr>
          <p:nvPr/>
        </p:nvSpPr>
        <p:spPr bwMode="auto">
          <a:xfrm>
            <a:off x="3221038" y="2212975"/>
            <a:ext cx="1206500" cy="540000"/>
          </a:xfrm>
          <a:prstGeom prst="rect">
            <a:avLst/>
          </a:prstGeom>
          <a:solidFill>
            <a:schemeClr val="bg1"/>
          </a:solidFill>
          <a:ln w="6350">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lIns="91426" tIns="45712" rIns="91426" bIns="45712"/>
          <a:lstStyle/>
          <a:p>
            <a:pPr algn="ctr" eaLnBrk="0" hangingPunct="0">
              <a:buFontTx/>
              <a:buChar char="•"/>
              <a:defRPr/>
            </a:pPr>
            <a:endParaRPr lang="es-MX" sz="700">
              <a:cs typeface="+mn-cs"/>
            </a:endParaRPr>
          </a:p>
        </p:txBody>
      </p:sp>
      <p:sp>
        <p:nvSpPr>
          <p:cNvPr id="56" name="Text Box 53"/>
          <p:cNvSpPr txBox="1">
            <a:spLocks noChangeArrowheads="1"/>
          </p:cNvSpPr>
          <p:nvPr/>
        </p:nvSpPr>
        <p:spPr bwMode="auto">
          <a:xfrm>
            <a:off x="3192463" y="1403350"/>
            <a:ext cx="1208087" cy="542925"/>
          </a:xfrm>
          <a:prstGeom prst="rect">
            <a:avLst/>
          </a:prstGeom>
          <a:solidFill>
            <a:schemeClr val="bg1"/>
          </a:solidFill>
          <a:ln w="6350">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lIns="91426" tIns="45712" rIns="91426" bIns="45712"/>
          <a:lstStyle/>
          <a:p>
            <a:pPr algn="ctr" eaLnBrk="0" hangingPunct="0">
              <a:buFontTx/>
              <a:buChar char="•"/>
              <a:defRPr/>
            </a:pPr>
            <a:endParaRPr lang="es-MX" sz="700">
              <a:cs typeface="+mn-cs"/>
            </a:endParaRPr>
          </a:p>
          <a:p>
            <a:pPr algn="ctr" eaLnBrk="0" hangingPunct="0">
              <a:defRPr/>
            </a:pPr>
            <a:endParaRPr lang="es-MX" sz="700">
              <a:cs typeface="+mn-cs"/>
            </a:endParaRPr>
          </a:p>
        </p:txBody>
      </p:sp>
      <p:sp>
        <p:nvSpPr>
          <p:cNvPr id="87057" name="Line 54"/>
          <p:cNvSpPr>
            <a:spLocks noChangeShapeType="1"/>
          </p:cNvSpPr>
          <p:nvPr/>
        </p:nvSpPr>
        <p:spPr bwMode="auto">
          <a:xfrm>
            <a:off x="1522413" y="3117850"/>
            <a:ext cx="4572000" cy="0"/>
          </a:xfrm>
          <a:prstGeom prst="line">
            <a:avLst/>
          </a:prstGeom>
          <a:noFill/>
          <a:ln w="9525">
            <a:solidFill>
              <a:schemeClr val="tx1"/>
            </a:solidFill>
            <a:round/>
            <a:headEnd/>
            <a:tailEnd/>
          </a:ln>
        </p:spPr>
        <p:txBody>
          <a:bodyPr/>
          <a:lstStyle/>
          <a:p>
            <a:endParaRPr lang="es-MX" sz="700"/>
          </a:p>
        </p:txBody>
      </p:sp>
      <p:sp>
        <p:nvSpPr>
          <p:cNvPr id="87058" name="43 Rectángulo"/>
          <p:cNvSpPr>
            <a:spLocks noChangeArrowheads="1"/>
          </p:cNvSpPr>
          <p:nvPr/>
        </p:nvSpPr>
        <p:spPr bwMode="auto">
          <a:xfrm>
            <a:off x="3206750" y="2170113"/>
            <a:ext cx="1250949" cy="361637"/>
          </a:xfrm>
          <a:prstGeom prst="rect">
            <a:avLst/>
          </a:prstGeom>
          <a:noFill/>
          <a:ln w="9525">
            <a:noFill/>
            <a:miter lim="800000"/>
            <a:headEnd/>
            <a:tailEnd/>
          </a:ln>
        </p:spPr>
        <p:txBody>
          <a:bodyPr wrap="square">
            <a:spAutoFit/>
          </a:bodyPr>
          <a:lstStyle/>
          <a:p>
            <a:pPr algn="ctr" eaLnBrk="0" hangingPunct="0">
              <a:lnSpc>
                <a:spcPts val="700"/>
              </a:lnSpc>
            </a:pPr>
            <a:r>
              <a:rPr lang="es-MX" sz="700" dirty="0">
                <a:solidFill>
                  <a:srgbClr val="000000"/>
                </a:solidFill>
              </a:rPr>
              <a:t>Dirección de  Ingeniería, Mantenimiento y Sistemas</a:t>
            </a:r>
          </a:p>
        </p:txBody>
      </p:sp>
      <p:sp>
        <p:nvSpPr>
          <p:cNvPr id="87059" name="43 Rectángulo"/>
          <p:cNvSpPr>
            <a:spLocks noChangeArrowheads="1"/>
          </p:cNvSpPr>
          <p:nvPr/>
        </p:nvSpPr>
        <p:spPr bwMode="auto">
          <a:xfrm>
            <a:off x="3208338" y="1425575"/>
            <a:ext cx="1233487" cy="415498"/>
          </a:xfrm>
          <a:prstGeom prst="rect">
            <a:avLst/>
          </a:prstGeom>
          <a:noFill/>
          <a:ln w="9525">
            <a:noFill/>
            <a:miter lim="800000"/>
            <a:headEnd/>
            <a:tailEnd/>
          </a:ln>
        </p:spPr>
        <p:txBody>
          <a:bodyPr>
            <a:spAutoFit/>
          </a:bodyPr>
          <a:lstStyle/>
          <a:p>
            <a:pPr algn="ctr" eaLnBrk="0" hangingPunct="0"/>
            <a:r>
              <a:rPr lang="es-MX" sz="700">
                <a:solidFill>
                  <a:srgbClr val="000000"/>
                </a:solidFill>
              </a:rPr>
              <a:t>Dirección General del Museo Laberinto de las Ciencias y las Artes</a:t>
            </a:r>
            <a:endParaRPr lang="es-ES" sz="700">
              <a:solidFill>
                <a:srgbClr val="000000"/>
              </a:solidFill>
            </a:endParaRPr>
          </a:p>
        </p:txBody>
      </p:sp>
      <p:sp>
        <p:nvSpPr>
          <p:cNvPr id="87060" name="Line 57"/>
          <p:cNvSpPr>
            <a:spLocks noChangeShapeType="1"/>
          </p:cNvSpPr>
          <p:nvPr/>
        </p:nvSpPr>
        <p:spPr bwMode="auto">
          <a:xfrm>
            <a:off x="2254250" y="5035550"/>
            <a:ext cx="0" cy="412750"/>
          </a:xfrm>
          <a:prstGeom prst="line">
            <a:avLst/>
          </a:prstGeom>
          <a:noFill/>
          <a:ln w="9525">
            <a:solidFill>
              <a:schemeClr val="tx1"/>
            </a:solidFill>
            <a:round/>
            <a:headEnd/>
            <a:tailEnd/>
          </a:ln>
        </p:spPr>
        <p:txBody>
          <a:bodyPr/>
          <a:lstStyle/>
          <a:p>
            <a:endParaRPr lang="es-MX" sz="700"/>
          </a:p>
        </p:txBody>
      </p:sp>
      <p:sp>
        <p:nvSpPr>
          <p:cNvPr id="87061" name="Line 57"/>
          <p:cNvSpPr>
            <a:spLocks noChangeShapeType="1"/>
          </p:cNvSpPr>
          <p:nvPr/>
        </p:nvSpPr>
        <p:spPr bwMode="auto">
          <a:xfrm>
            <a:off x="785813" y="5035550"/>
            <a:ext cx="0" cy="536575"/>
          </a:xfrm>
          <a:prstGeom prst="line">
            <a:avLst/>
          </a:prstGeom>
          <a:noFill/>
          <a:ln w="9525">
            <a:solidFill>
              <a:schemeClr val="tx1"/>
            </a:solidFill>
            <a:round/>
            <a:headEnd/>
            <a:tailEnd/>
          </a:ln>
        </p:spPr>
        <p:txBody>
          <a:bodyPr/>
          <a:lstStyle/>
          <a:p>
            <a:endParaRPr lang="es-MX" sz="700"/>
          </a:p>
        </p:txBody>
      </p:sp>
      <p:sp>
        <p:nvSpPr>
          <p:cNvPr id="76" name="Rectangle 42"/>
          <p:cNvSpPr>
            <a:spLocks noChangeArrowheads="1"/>
          </p:cNvSpPr>
          <p:nvPr/>
        </p:nvSpPr>
        <p:spPr bwMode="auto">
          <a:xfrm>
            <a:off x="161925" y="5199063"/>
            <a:ext cx="1208088" cy="544512"/>
          </a:xfrm>
          <a:prstGeom prst="rect">
            <a:avLst/>
          </a:prstGeom>
          <a:solidFill>
            <a:schemeClr val="bg1"/>
          </a:solidFill>
          <a:ln w="9525"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MX" sz="700">
                <a:cs typeface="+mn-cs"/>
              </a:rPr>
              <a:t>Técnico en electrónica</a:t>
            </a:r>
          </a:p>
          <a:p>
            <a:pPr algn="ctr" eaLnBrk="0" hangingPunct="0">
              <a:defRPr/>
            </a:pPr>
            <a:r>
              <a:rPr lang="es-MX" sz="700">
                <a:cs typeface="+mn-cs"/>
              </a:rPr>
              <a:t> (3)</a:t>
            </a:r>
            <a:endParaRPr lang="es-ES" sz="700">
              <a:cs typeface="+mn-cs"/>
            </a:endParaRPr>
          </a:p>
        </p:txBody>
      </p:sp>
      <p:sp>
        <p:nvSpPr>
          <p:cNvPr id="87063" name="Line 54"/>
          <p:cNvSpPr>
            <a:spLocks noChangeShapeType="1"/>
          </p:cNvSpPr>
          <p:nvPr/>
        </p:nvSpPr>
        <p:spPr bwMode="auto">
          <a:xfrm>
            <a:off x="785813" y="5035550"/>
            <a:ext cx="1476000" cy="0"/>
          </a:xfrm>
          <a:prstGeom prst="line">
            <a:avLst/>
          </a:prstGeom>
          <a:noFill/>
          <a:ln w="9525">
            <a:solidFill>
              <a:schemeClr val="tx1"/>
            </a:solidFill>
            <a:round/>
            <a:headEnd/>
            <a:tailEnd/>
          </a:ln>
        </p:spPr>
        <p:txBody>
          <a:bodyPr/>
          <a:lstStyle/>
          <a:p>
            <a:endParaRPr lang="es-MX" sz="700"/>
          </a:p>
        </p:txBody>
      </p:sp>
      <p:sp>
        <p:nvSpPr>
          <p:cNvPr id="72728" name="Line 54"/>
          <p:cNvSpPr>
            <a:spLocks noChangeShapeType="1"/>
          </p:cNvSpPr>
          <p:nvPr/>
        </p:nvSpPr>
        <p:spPr bwMode="auto">
          <a:xfrm>
            <a:off x="3228975" y="2478088"/>
            <a:ext cx="1201738" cy="0"/>
          </a:xfrm>
          <a:prstGeom prst="line">
            <a:avLst/>
          </a:prstGeom>
          <a:noFill/>
          <a:ln w="9525">
            <a:solidFill>
              <a:schemeClr val="accent5">
                <a:lumMod val="50000"/>
              </a:schemeClr>
            </a:solidFill>
            <a:prstDash val="dash"/>
            <a:round/>
            <a:headEnd/>
            <a:tailEnd/>
          </a:ln>
        </p:spPr>
        <p:txBody>
          <a:bodyPr/>
          <a:lstStyle/>
          <a:p>
            <a:pPr>
              <a:defRPr/>
            </a:pPr>
            <a:endParaRPr lang="es-MX" sz="700"/>
          </a:p>
        </p:txBody>
      </p:sp>
      <p:sp>
        <p:nvSpPr>
          <p:cNvPr id="39" name="Rectangle 42"/>
          <p:cNvSpPr>
            <a:spLocks noChangeArrowheads="1"/>
          </p:cNvSpPr>
          <p:nvPr/>
        </p:nvSpPr>
        <p:spPr bwMode="auto">
          <a:xfrm>
            <a:off x="2466975" y="4054475"/>
            <a:ext cx="1208088" cy="544513"/>
          </a:xfrm>
          <a:prstGeom prst="rect">
            <a:avLst/>
          </a:prstGeom>
          <a:solidFill>
            <a:schemeClr val="bg1"/>
          </a:solidFill>
          <a:ln w="9525"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MX" sz="700" dirty="0">
                <a:cs typeface="+mn-cs"/>
              </a:rPr>
              <a:t>Supervisión de  Mantenimiento Infraestructura y Servicios Generales</a:t>
            </a:r>
            <a:endParaRPr lang="es-ES" sz="700" dirty="0">
              <a:cs typeface="+mn-cs"/>
            </a:endParaRPr>
          </a:p>
        </p:txBody>
      </p:sp>
      <p:sp>
        <p:nvSpPr>
          <p:cNvPr id="41" name="Rectangle 42"/>
          <p:cNvSpPr>
            <a:spLocks noChangeArrowheads="1"/>
          </p:cNvSpPr>
          <p:nvPr/>
        </p:nvSpPr>
        <p:spPr bwMode="auto">
          <a:xfrm>
            <a:off x="4057650" y="4054475"/>
            <a:ext cx="1208088" cy="544513"/>
          </a:xfrm>
          <a:prstGeom prst="rect">
            <a:avLst/>
          </a:prstGeom>
          <a:solidFill>
            <a:schemeClr val="bg1"/>
          </a:solidFill>
          <a:ln w="9525"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MX" sz="700" dirty="0">
                <a:cs typeface="+mn-cs"/>
              </a:rPr>
              <a:t>Supervisión de Gráficos</a:t>
            </a:r>
            <a:endParaRPr lang="es-ES" sz="700" dirty="0">
              <a:cs typeface="+mn-cs"/>
            </a:endParaRPr>
          </a:p>
        </p:txBody>
      </p:sp>
      <p:sp>
        <p:nvSpPr>
          <p:cNvPr id="42" name="Rectangle 42"/>
          <p:cNvSpPr>
            <a:spLocks noChangeArrowheads="1"/>
          </p:cNvSpPr>
          <p:nvPr/>
        </p:nvSpPr>
        <p:spPr bwMode="auto">
          <a:xfrm>
            <a:off x="5507038" y="3319463"/>
            <a:ext cx="1208087" cy="542925"/>
          </a:xfrm>
          <a:prstGeom prst="rect">
            <a:avLst/>
          </a:prstGeom>
          <a:solidFill>
            <a:schemeClr val="bg1"/>
          </a:solidFill>
          <a:ln w="9525"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MX" sz="700">
                <a:cs typeface="+mn-cs"/>
              </a:rPr>
              <a:t>Subdirección de Sistemas</a:t>
            </a:r>
            <a:endParaRPr lang="es-ES" sz="700">
              <a:cs typeface="+mn-cs"/>
            </a:endParaRPr>
          </a:p>
        </p:txBody>
      </p:sp>
      <p:sp>
        <p:nvSpPr>
          <p:cNvPr id="43" name="Rectangle 42"/>
          <p:cNvSpPr>
            <a:spLocks noChangeArrowheads="1"/>
          </p:cNvSpPr>
          <p:nvPr/>
        </p:nvSpPr>
        <p:spPr bwMode="auto">
          <a:xfrm>
            <a:off x="5507038" y="4054475"/>
            <a:ext cx="1208087" cy="544513"/>
          </a:xfrm>
          <a:prstGeom prst="rect">
            <a:avLst/>
          </a:prstGeom>
          <a:solidFill>
            <a:schemeClr val="bg1"/>
          </a:solidFill>
          <a:ln w="9525"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MX" sz="700" dirty="0">
                <a:cs typeface="+mn-cs"/>
              </a:rPr>
              <a:t>Supervisión  soporte de sistemas</a:t>
            </a:r>
            <a:endParaRPr lang="es-ES" sz="700" dirty="0">
              <a:cs typeface="+mn-cs"/>
            </a:endParaRPr>
          </a:p>
        </p:txBody>
      </p:sp>
      <p:sp>
        <p:nvSpPr>
          <p:cNvPr id="47" name="Rectangle 42"/>
          <p:cNvSpPr>
            <a:spLocks noChangeArrowheads="1"/>
          </p:cNvSpPr>
          <p:nvPr/>
        </p:nvSpPr>
        <p:spPr bwMode="auto">
          <a:xfrm>
            <a:off x="1663700" y="5199063"/>
            <a:ext cx="1208088" cy="544512"/>
          </a:xfrm>
          <a:prstGeom prst="rect">
            <a:avLst/>
          </a:prstGeom>
          <a:solidFill>
            <a:schemeClr val="bg1"/>
          </a:solidFill>
          <a:ln w="9525"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MX" sz="700" dirty="0">
                <a:cs typeface="+mn-cs"/>
              </a:rPr>
              <a:t>Operación Sala 3D</a:t>
            </a:r>
            <a:endParaRPr lang="es-ES" sz="700" dirty="0">
              <a:cs typeface="+mn-cs"/>
            </a:endParaRPr>
          </a:p>
        </p:txBody>
      </p:sp>
      <p:sp>
        <p:nvSpPr>
          <p:cNvPr id="48" name="Rectangle 42"/>
          <p:cNvSpPr>
            <a:spLocks noChangeArrowheads="1"/>
          </p:cNvSpPr>
          <p:nvPr/>
        </p:nvSpPr>
        <p:spPr bwMode="auto">
          <a:xfrm>
            <a:off x="1706563" y="6248400"/>
            <a:ext cx="1209675" cy="542925"/>
          </a:xfrm>
          <a:prstGeom prst="rect">
            <a:avLst/>
          </a:prstGeom>
          <a:solidFill>
            <a:schemeClr val="bg1"/>
          </a:solidFill>
          <a:ln w="9525"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MX" sz="700">
                <a:cs typeface="+mn-cs"/>
              </a:rPr>
              <a:t>Especialistas en oficios </a:t>
            </a:r>
          </a:p>
          <a:p>
            <a:pPr algn="ctr" eaLnBrk="0" hangingPunct="0">
              <a:defRPr/>
            </a:pPr>
            <a:r>
              <a:rPr lang="es-MX" sz="700">
                <a:cs typeface="+mn-cs"/>
              </a:rPr>
              <a:t>(2)</a:t>
            </a:r>
            <a:endParaRPr lang="es-ES" sz="700">
              <a:cs typeface="+mn-cs"/>
            </a:endParaRPr>
          </a:p>
        </p:txBody>
      </p:sp>
      <p:sp>
        <p:nvSpPr>
          <p:cNvPr id="50" name="Rectangle 42"/>
          <p:cNvSpPr>
            <a:spLocks noChangeArrowheads="1"/>
          </p:cNvSpPr>
          <p:nvPr/>
        </p:nvSpPr>
        <p:spPr bwMode="auto">
          <a:xfrm>
            <a:off x="3308350" y="6257925"/>
            <a:ext cx="1208088" cy="542925"/>
          </a:xfrm>
          <a:prstGeom prst="rect">
            <a:avLst/>
          </a:prstGeom>
          <a:solidFill>
            <a:schemeClr val="bg1"/>
          </a:solidFill>
          <a:ln w="9525" algn="ctr">
            <a:solidFill>
              <a:schemeClr val="accent5">
                <a:lumMod val="50000"/>
              </a:schemeClr>
            </a:solidFill>
            <a:prstDash val="dash"/>
            <a:miter lim="800000"/>
            <a:headEnd/>
            <a:tailEnd/>
          </a:ln>
          <a:effectLst>
            <a:outerShdw dist="35921" dir="2700000" algn="ctr" rotWithShape="0">
              <a:schemeClr val="accent5">
                <a:lumMod val="50000"/>
              </a:schemeClr>
            </a:outerShdw>
          </a:effectLst>
        </p:spPr>
        <p:txBody>
          <a:bodyPr anchor="ctr"/>
          <a:lstStyle/>
          <a:p>
            <a:pPr algn="ctr" eaLnBrk="0" hangingPunct="0">
              <a:defRPr/>
            </a:pPr>
            <a:r>
              <a:rPr lang="es-MX" sz="700">
                <a:cs typeface="+mn-cs"/>
              </a:rPr>
              <a:t>Ayudante General</a:t>
            </a:r>
            <a:endParaRPr lang="es-ES" sz="700">
              <a:cs typeface="+mn-cs"/>
            </a:endParaRPr>
          </a:p>
        </p:txBody>
      </p:sp>
      <p:sp>
        <p:nvSpPr>
          <p:cNvPr id="87072" name="Line 54"/>
          <p:cNvSpPr>
            <a:spLocks noChangeShapeType="1"/>
          </p:cNvSpPr>
          <p:nvPr/>
        </p:nvSpPr>
        <p:spPr bwMode="auto">
          <a:xfrm>
            <a:off x="2300288" y="6088063"/>
            <a:ext cx="1593850" cy="0"/>
          </a:xfrm>
          <a:prstGeom prst="line">
            <a:avLst/>
          </a:prstGeom>
          <a:noFill/>
          <a:ln w="9525">
            <a:solidFill>
              <a:schemeClr val="tx1"/>
            </a:solidFill>
            <a:round/>
            <a:headEnd/>
            <a:tailEnd/>
          </a:ln>
        </p:spPr>
        <p:txBody>
          <a:bodyPr/>
          <a:lstStyle/>
          <a:p>
            <a:endParaRPr lang="es-MX" sz="700"/>
          </a:p>
        </p:txBody>
      </p:sp>
      <p:sp>
        <p:nvSpPr>
          <p:cNvPr id="87073" name="43 Rectángulo"/>
          <p:cNvSpPr>
            <a:spLocks noChangeArrowheads="1"/>
          </p:cNvSpPr>
          <p:nvPr/>
        </p:nvSpPr>
        <p:spPr bwMode="auto">
          <a:xfrm>
            <a:off x="3154363" y="2530475"/>
            <a:ext cx="1341437" cy="200055"/>
          </a:xfrm>
          <a:prstGeom prst="rect">
            <a:avLst/>
          </a:prstGeom>
          <a:noFill/>
          <a:ln w="9525">
            <a:noFill/>
            <a:miter lim="800000"/>
            <a:headEnd/>
            <a:tailEnd/>
          </a:ln>
        </p:spPr>
        <p:txBody>
          <a:bodyPr>
            <a:spAutoFit/>
          </a:bodyPr>
          <a:lstStyle/>
          <a:p>
            <a:pPr algn="ctr" eaLnBrk="0" hangingPunct="0"/>
            <a:r>
              <a:rPr lang="es-MX" sz="700" b="0" dirty="0">
                <a:solidFill>
                  <a:srgbClr val="000000"/>
                </a:solidFill>
              </a:rPr>
              <a:t>Rubén Fraga Magaña</a:t>
            </a:r>
          </a:p>
        </p:txBody>
      </p:sp>
      <p:sp>
        <p:nvSpPr>
          <p:cNvPr id="87075" name="Text Box 18"/>
          <p:cNvSpPr txBox="1">
            <a:spLocks noChangeArrowheads="1"/>
          </p:cNvSpPr>
          <p:nvPr/>
        </p:nvSpPr>
        <p:spPr bwMode="auto">
          <a:xfrm>
            <a:off x="3997325" y="8243888"/>
            <a:ext cx="2786063" cy="701675"/>
          </a:xfrm>
          <a:prstGeom prst="rect">
            <a:avLst/>
          </a:prstGeom>
          <a:noFill/>
          <a:ln w="9525">
            <a:noFill/>
            <a:miter lim="800000"/>
            <a:headEnd/>
            <a:tailEnd/>
          </a:ln>
        </p:spPr>
        <p:txBody>
          <a:bodyPr>
            <a:spAutoFit/>
          </a:bodyPr>
          <a:lstStyle/>
          <a:p>
            <a:pPr algn="just" defTabSz="817563" eaLnBrk="0" hangingPunct="0">
              <a:lnSpc>
                <a:spcPct val="110000"/>
              </a:lnSpc>
            </a:pPr>
            <a:r>
              <a:rPr lang="es-MX" sz="600" b="0"/>
              <a:t>La C. </a:t>
            </a:r>
            <a:r>
              <a:rPr lang="es-MX" sz="600" u="sng"/>
              <a:t>Gisela Edith Caro Zumaya</a:t>
            </a:r>
            <a:r>
              <a:rPr lang="es-MX" sz="600" b="0"/>
              <a:t>, titular administrativo del </a:t>
            </a:r>
            <a:r>
              <a:rPr lang="es-MX" sz="600" u="sng"/>
              <a:t>Museo Laberinto de las Ciencias y las Artes</a:t>
            </a:r>
            <a:r>
              <a:rPr lang="es-MX" sz="600" b="0"/>
              <a:t>, certifica que el presente organigrama refleja el personal, así como los puestos y nombramientos que integran la estructura vigente al mes de </a:t>
            </a:r>
            <a:r>
              <a:rPr lang="es-MX" sz="600"/>
              <a:t>Mayo del año 2017</a:t>
            </a:r>
            <a:endParaRPr lang="es-MX" sz="600" b="0"/>
          </a:p>
          <a:p>
            <a:pPr algn="just" defTabSz="817563" eaLnBrk="0" hangingPunct="0">
              <a:lnSpc>
                <a:spcPct val="110000"/>
              </a:lnSpc>
              <a:buFontTx/>
              <a:buChar char="•"/>
            </a:pPr>
            <a:endParaRPr lang="es-MX" sz="600" b="0"/>
          </a:p>
          <a:p>
            <a:pPr algn="just" defTabSz="817563" eaLnBrk="0" hangingPunct="0">
              <a:lnSpc>
                <a:spcPct val="110000"/>
              </a:lnSpc>
            </a:pPr>
            <a:r>
              <a:rPr lang="es-MX" sz="600" b="0"/>
              <a:t>Firma:________________________</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8806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88068" name="Text Box 11"/>
          <p:cNvSpPr txBox="1">
            <a:spLocks noChangeArrowheads="1"/>
          </p:cNvSpPr>
          <p:nvPr/>
        </p:nvSpPr>
        <p:spPr bwMode="auto">
          <a:xfrm>
            <a:off x="1557338" y="1258888"/>
            <a:ext cx="5181600" cy="6894512"/>
          </a:xfrm>
          <a:prstGeom prst="rect">
            <a:avLst/>
          </a:prstGeom>
          <a:noFill/>
          <a:ln w="9525">
            <a:noFill/>
            <a:miter lim="800000"/>
            <a:headEnd/>
            <a:tailEnd/>
          </a:ln>
        </p:spPr>
        <p:txBody>
          <a:bodyPr>
            <a:spAutoFit/>
          </a:bodyPr>
          <a:lstStyle/>
          <a:p>
            <a:pPr marL="180975" indent="-180975" algn="ctr" eaLnBrk="0" hangingPunct="0"/>
            <a:r>
              <a:rPr lang="es-MX" i="1" dirty="0"/>
              <a:t>DIRECCIÓN DE INGENIERÍA,  MANTENIMIENTO  Y SISTEMAS</a:t>
            </a:r>
          </a:p>
          <a:p>
            <a:pPr marL="180975" indent="-180975" algn="ctr" eaLnBrk="0" hangingPunct="0"/>
            <a:endParaRPr lang="en-US" i="1" dirty="0"/>
          </a:p>
          <a:p>
            <a:pPr marL="180975" indent="-180975" eaLnBrk="0" hangingPunct="0"/>
            <a:r>
              <a:rPr lang="en-US" i="1" dirty="0"/>
              <a:t>OBJETIVO:</a:t>
            </a:r>
            <a:endParaRPr lang="en-US" b="0" dirty="0">
              <a:solidFill>
                <a:schemeClr val="accent2"/>
              </a:solidFill>
            </a:endParaRPr>
          </a:p>
          <a:p>
            <a:pPr marL="180975" indent="-180975" eaLnBrk="0" hangingPunct="0"/>
            <a:endParaRPr lang="es-ES_tradnl" b="0" dirty="0">
              <a:solidFill>
                <a:schemeClr val="accent2"/>
              </a:solidFill>
            </a:endParaRPr>
          </a:p>
          <a:p>
            <a:pPr marL="180975" indent="-180975" algn="just" eaLnBrk="0" hangingPunct="0"/>
            <a:r>
              <a:rPr lang="es-MX" b="0" dirty="0"/>
              <a:t>    Mantener y mejorar la infraestructura, instalaciones y exhibiciones para asegurar una operación continua y eficiente.</a:t>
            </a:r>
          </a:p>
          <a:p>
            <a:pPr marL="180975" indent="-180975" algn="just" eaLnBrk="0" hangingPunct="0"/>
            <a:endParaRPr lang="es-MX" b="0" dirty="0"/>
          </a:p>
          <a:p>
            <a:pPr marL="180975" indent="-180975" eaLnBrk="0" hangingPunct="0"/>
            <a:endParaRPr lang="en-US" i="1" dirty="0"/>
          </a:p>
          <a:p>
            <a:pPr marL="180975" indent="-180975" eaLnBrk="0" hangingPunct="0"/>
            <a:endParaRPr lang="en-US" i="1" dirty="0"/>
          </a:p>
          <a:p>
            <a:pPr marL="180975" indent="-180975" eaLnBrk="0" hangingPunct="0"/>
            <a:r>
              <a:rPr lang="en-US" i="1" dirty="0"/>
              <a:t>FUNCIONES:</a:t>
            </a:r>
          </a:p>
          <a:p>
            <a:pPr marL="180975" indent="-180975" eaLnBrk="0" hangingPunct="0"/>
            <a:endParaRPr lang="en-US" sz="1000" i="1" dirty="0">
              <a:solidFill>
                <a:schemeClr val="accent2"/>
              </a:solidFill>
            </a:endParaRPr>
          </a:p>
          <a:p>
            <a:pPr marL="180975" indent="-180975" algn="just" eaLnBrk="0" hangingPunct="0">
              <a:buFont typeface="Wingdings" pitchFamily="2" charset="2"/>
              <a:buChar char="§"/>
            </a:pPr>
            <a:r>
              <a:rPr lang="es-MX" b="0" dirty="0"/>
              <a:t>Desarrollar en coordinación con la Dirección de Operación, planes y programas de mantenimiento a infraestructura, servicios y exhibiciones.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Realizar el mantenimiento y operación de las principales salas interactivas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Elaborar el presupuesto anual y el programa anual de inversión para presentarlo a la Dirección General.</a:t>
            </a:r>
            <a:endParaRPr lang="es-MX" b="0" dirty="0">
              <a:solidFill>
                <a:srgbClr val="FF0000"/>
              </a:solidFill>
            </a:endParaRP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Optimizar el gasto del mantenimiento.</a:t>
            </a:r>
            <a:endParaRPr lang="es-MX" b="0" dirty="0">
              <a:solidFill>
                <a:srgbClr val="FF0000"/>
              </a:solidFill>
            </a:endParaRP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Participar en la ingeniería y desarrollo tecnológico de las exhibiciones para conocer el funcionamiento y estar en posibilidades de corregir fallas.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Proporcionar los servicios generales de mantenimiento a todas las áreas del Museo. </a:t>
            </a:r>
            <a:endParaRPr lang="es-MX" b="0" dirty="0">
              <a:solidFill>
                <a:srgbClr val="FF0000"/>
              </a:solidFill>
            </a:endParaRP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Coordinar con </a:t>
            </a:r>
            <a:r>
              <a:rPr lang="es-MX" b="0" dirty="0" smtClean="0"/>
              <a:t>Subdirección de Relaciones </a:t>
            </a:r>
            <a:r>
              <a:rPr lang="es-MX" b="0" dirty="0"/>
              <a:t>Públicas las actividades de capacitación, simulacros para la seguridad y protección civil del Museo.</a:t>
            </a:r>
            <a:endParaRPr lang="es-MX" b="0" dirty="0">
              <a:solidFill>
                <a:srgbClr val="FF0000"/>
              </a:solidFill>
            </a:endParaRP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Analizar y autorizar en coordinación con la Subdirección de Sistemas los programas de mantenimiento a las exhibiciones, infraestructura, mobiliario y equipo, hardware y software, asegurando su cumplimiento para evaluar la calidad de servicio.</a:t>
            </a:r>
          </a:p>
        </p:txBody>
      </p:sp>
      <p:sp>
        <p:nvSpPr>
          <p:cNvPr id="88069" name="Rectangle 4"/>
          <p:cNvSpPr>
            <a:spLocks noChangeArrowheads="1"/>
          </p:cNvSpPr>
          <p:nvPr/>
        </p:nvSpPr>
        <p:spPr bwMode="auto">
          <a:xfrm>
            <a:off x="15859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88070" name="Line 6"/>
          <p:cNvSpPr>
            <a:spLocks noChangeShapeType="1"/>
          </p:cNvSpPr>
          <p:nvPr/>
        </p:nvSpPr>
        <p:spPr bwMode="auto">
          <a:xfrm>
            <a:off x="1560513" y="8659813"/>
            <a:ext cx="5153025" cy="4762"/>
          </a:xfrm>
          <a:prstGeom prst="line">
            <a:avLst/>
          </a:prstGeom>
          <a:noFill/>
          <a:ln w="9525">
            <a:solidFill>
              <a:schemeClr val="tx1"/>
            </a:solidFill>
            <a:miter lim="800000"/>
            <a:headEnd/>
            <a:tailEnd/>
          </a:ln>
        </p:spPr>
        <p:txBody>
          <a:bodyPr wrap="none"/>
          <a:lstStyle/>
          <a:p>
            <a:endParaRPr lang="es-MX"/>
          </a:p>
        </p:txBody>
      </p:sp>
      <p:sp>
        <p:nvSpPr>
          <p:cNvPr id="88071" name="Text Box 7"/>
          <p:cNvSpPr txBox="1">
            <a:spLocks noChangeArrowheads="1"/>
          </p:cNvSpPr>
          <p:nvPr/>
        </p:nvSpPr>
        <p:spPr bwMode="auto">
          <a:xfrm>
            <a:off x="3879850" y="8348663"/>
            <a:ext cx="2833688" cy="385762"/>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88072" name="Text Box 9"/>
          <p:cNvSpPr txBox="1">
            <a:spLocks noChangeArrowheads="1"/>
          </p:cNvSpPr>
          <p:nvPr/>
        </p:nvSpPr>
        <p:spPr bwMode="auto">
          <a:xfrm>
            <a:off x="3994150" y="8701088"/>
            <a:ext cx="2717800" cy="274637"/>
          </a:xfrm>
          <a:prstGeom prst="rect">
            <a:avLst/>
          </a:prstGeom>
          <a:noFill/>
          <a:ln w="9525">
            <a:noFill/>
            <a:miter lim="800000"/>
            <a:headEnd/>
            <a:tailEnd/>
          </a:ln>
        </p:spPr>
        <p:txBody>
          <a:bodyPr>
            <a:spAutoFit/>
          </a:bodyPr>
          <a:lstStyle/>
          <a:p>
            <a:pPr algn="ctr" eaLnBrk="0" hangingPunct="0"/>
            <a:r>
              <a:rPr lang="en-US" b="0"/>
              <a:t>María del Refugio González Flores</a:t>
            </a:r>
          </a:p>
        </p:txBody>
      </p:sp>
      <p:sp>
        <p:nvSpPr>
          <p:cNvPr id="88073" name="Line 18"/>
          <p:cNvSpPr>
            <a:spLocks noChangeShapeType="1"/>
          </p:cNvSpPr>
          <p:nvPr/>
        </p:nvSpPr>
        <p:spPr bwMode="auto">
          <a:xfrm>
            <a:off x="3917950" y="8377238"/>
            <a:ext cx="0" cy="598487"/>
          </a:xfrm>
          <a:prstGeom prst="line">
            <a:avLst/>
          </a:prstGeom>
          <a:noFill/>
          <a:ln w="9525">
            <a:solidFill>
              <a:schemeClr val="tx1"/>
            </a:solidFill>
            <a:round/>
            <a:headEnd/>
            <a:tailEnd/>
          </a:ln>
        </p:spPr>
        <p:txBody>
          <a:bodyPr/>
          <a:lstStyle/>
          <a:p>
            <a:endParaRPr lang="es-MX"/>
          </a:p>
        </p:txBody>
      </p:sp>
      <p:sp>
        <p:nvSpPr>
          <p:cNvPr id="88074" name="Text Box 9"/>
          <p:cNvSpPr txBox="1">
            <a:spLocks noChangeArrowheads="1"/>
          </p:cNvSpPr>
          <p:nvPr/>
        </p:nvSpPr>
        <p:spPr bwMode="auto">
          <a:xfrm>
            <a:off x="1557338" y="8701088"/>
            <a:ext cx="2360612" cy="274637"/>
          </a:xfrm>
          <a:prstGeom prst="rect">
            <a:avLst/>
          </a:prstGeom>
          <a:noFill/>
          <a:ln w="9525">
            <a:noFill/>
            <a:miter lim="800000"/>
            <a:headEnd/>
            <a:tailEnd/>
          </a:ln>
        </p:spPr>
        <p:txBody>
          <a:bodyPr>
            <a:spAutoFit/>
          </a:bodyPr>
          <a:lstStyle/>
          <a:p>
            <a:pPr algn="ctr" eaLnBrk="0" hangingPunct="0"/>
            <a:r>
              <a:rPr lang="en-US" b="0"/>
              <a:t>Rubén Fraga Magaña</a:t>
            </a:r>
          </a:p>
        </p:txBody>
      </p:sp>
      <p:sp>
        <p:nvSpPr>
          <p:cNvPr id="88075" name="Text Box 9"/>
          <p:cNvSpPr txBox="1">
            <a:spLocks noChangeArrowheads="1"/>
          </p:cNvSpPr>
          <p:nvPr/>
        </p:nvSpPr>
        <p:spPr bwMode="auto">
          <a:xfrm>
            <a:off x="1557338" y="8377238"/>
            <a:ext cx="2360612" cy="274637"/>
          </a:xfrm>
          <a:prstGeom prst="rect">
            <a:avLst/>
          </a:prstGeom>
          <a:noFill/>
          <a:ln w="9525">
            <a:noFill/>
            <a:miter lim="800000"/>
            <a:headEnd/>
            <a:tailEnd/>
          </a:ln>
        </p:spPr>
        <p:txBody>
          <a:bodyPr>
            <a:spAutoFit/>
          </a:bodyPr>
          <a:lstStyle/>
          <a:p>
            <a:pPr algn="ctr" eaLnBrk="0" hangingPunct="0"/>
            <a:r>
              <a:rPr lang="en-US"/>
              <a:t>Responsable</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8909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89092" name="Text Box 11"/>
          <p:cNvSpPr txBox="1">
            <a:spLocks noChangeArrowheads="1"/>
          </p:cNvSpPr>
          <p:nvPr/>
        </p:nvSpPr>
        <p:spPr bwMode="auto">
          <a:xfrm>
            <a:off x="1557338" y="1258888"/>
            <a:ext cx="5181600" cy="6740525"/>
          </a:xfrm>
          <a:prstGeom prst="rect">
            <a:avLst/>
          </a:prstGeom>
          <a:noFill/>
          <a:ln w="9525">
            <a:noFill/>
            <a:miter lim="800000"/>
            <a:headEnd/>
            <a:tailEnd/>
          </a:ln>
        </p:spPr>
        <p:txBody>
          <a:bodyPr>
            <a:spAutoFit/>
          </a:bodyPr>
          <a:lstStyle/>
          <a:p>
            <a:pPr marL="180975" indent="-180975" algn="ctr" eaLnBrk="0" hangingPunct="0"/>
            <a:r>
              <a:rPr lang="es-MX" i="1" dirty="0"/>
              <a:t>DIRECCIÓN DE INGENIERÍA Y MANTENIMIENTO</a:t>
            </a:r>
          </a:p>
          <a:p>
            <a:pPr marL="180975" indent="-180975" algn="ctr" eaLnBrk="0" hangingPunct="0"/>
            <a:r>
              <a:rPr lang="es-MX" i="1" dirty="0"/>
              <a:t>(CONTINÚA)</a:t>
            </a:r>
          </a:p>
          <a:p>
            <a:pPr marL="180975" indent="-180975" algn="just" eaLnBrk="0" hangingPunct="0">
              <a:buFont typeface="Arial" charset="0"/>
              <a:buChar char="•"/>
            </a:pPr>
            <a:endParaRPr lang="es-MX" b="0" dirty="0"/>
          </a:p>
          <a:p>
            <a:pPr marL="180975" indent="-180975" algn="just" eaLnBrk="0" hangingPunct="0">
              <a:buFont typeface="Wingdings" pitchFamily="2" charset="2"/>
              <a:buChar char="§"/>
            </a:pPr>
            <a:r>
              <a:rPr lang="es-MX" b="0" dirty="0"/>
              <a:t>Impulsar desarrollo de programas de innovación y tecnología.</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Coordinar con </a:t>
            </a:r>
            <a:r>
              <a:rPr lang="es-MX" b="0" dirty="0" smtClean="0"/>
              <a:t>Dirección de </a:t>
            </a:r>
            <a:r>
              <a:rPr lang="es-MX" b="0" dirty="0"/>
              <a:t>Operaciones y </a:t>
            </a:r>
            <a:r>
              <a:rPr lang="es-MX" b="0" dirty="0" smtClean="0"/>
              <a:t> Subdirección </a:t>
            </a:r>
            <a:r>
              <a:rPr lang="es-MX" b="0" dirty="0"/>
              <a:t>de Experiencias Educativas la asesoría técnica para el diseño y desarrollo de exhibiciones.</a:t>
            </a:r>
          </a:p>
          <a:p>
            <a:pPr marL="180975" indent="-180975" algn="ctr" eaLnBrk="0" hangingPunct="0">
              <a:buFont typeface="Wingdings" pitchFamily="2" charset="2"/>
              <a:buChar char="§"/>
            </a:pPr>
            <a:endParaRPr lang="en-US" i="1" dirty="0"/>
          </a:p>
          <a:p>
            <a:pPr marL="180975" indent="-180975" algn="just" eaLnBrk="0" hangingPunct="0">
              <a:buFont typeface="Wingdings" pitchFamily="2" charset="2"/>
              <a:buChar char="§"/>
            </a:pPr>
            <a:r>
              <a:rPr lang="es-MX" b="0" dirty="0"/>
              <a:t>Coordinar con el Subdirección de Relaciones Públicas las actividades del personal de vigilancia.</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Crear en coordinación a la Dirección de Operación y la Subdirección de Sistemas un programa de mantenimiento de seguimiento y corrección de problemas en exhibiciones. </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la operación de la red contra incendios.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la realización de simulacros de pruebas de la planta de emergencia.</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Capacitar al personal de la </a:t>
            </a:r>
            <a:r>
              <a:rPr lang="es-MX" b="0" dirty="0" smtClean="0"/>
              <a:t>dirección </a:t>
            </a:r>
            <a:r>
              <a:rPr lang="es-MX" b="0" dirty="0"/>
              <a:t>para el óptimo mantenimiento de las exhibiciones y de la obra arquitectónica.</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Resguardar y actualizar los manuales y fichas técnicas de funcionamiento de las exhibiciones.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los montajes de las exposiciones temporales.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Proveer los requerimientos técnicos para las actividades artísticas y exposiciones temporales.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el cumplimiento del proyecto y concepto arquitectónico de la obra.</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el correcto funcionamiento del diseño lumínico de la obra.</a:t>
            </a:r>
          </a:p>
        </p:txBody>
      </p:sp>
      <p:sp>
        <p:nvSpPr>
          <p:cNvPr id="89093" name="Rectangle 4"/>
          <p:cNvSpPr>
            <a:spLocks noChangeArrowheads="1"/>
          </p:cNvSpPr>
          <p:nvPr/>
        </p:nvSpPr>
        <p:spPr bwMode="auto">
          <a:xfrm>
            <a:off x="15859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89094" name="Line 6"/>
          <p:cNvSpPr>
            <a:spLocks noChangeShapeType="1"/>
          </p:cNvSpPr>
          <p:nvPr/>
        </p:nvSpPr>
        <p:spPr bwMode="auto">
          <a:xfrm>
            <a:off x="1560513" y="8659813"/>
            <a:ext cx="5153025" cy="4762"/>
          </a:xfrm>
          <a:prstGeom prst="line">
            <a:avLst/>
          </a:prstGeom>
          <a:noFill/>
          <a:ln w="9525">
            <a:solidFill>
              <a:schemeClr val="tx1"/>
            </a:solidFill>
            <a:miter lim="800000"/>
            <a:headEnd/>
            <a:tailEnd/>
          </a:ln>
        </p:spPr>
        <p:txBody>
          <a:bodyPr wrap="none"/>
          <a:lstStyle/>
          <a:p>
            <a:endParaRPr lang="es-MX"/>
          </a:p>
        </p:txBody>
      </p:sp>
      <p:sp>
        <p:nvSpPr>
          <p:cNvPr id="89095" name="Text Box 7"/>
          <p:cNvSpPr txBox="1">
            <a:spLocks noChangeArrowheads="1"/>
          </p:cNvSpPr>
          <p:nvPr/>
        </p:nvSpPr>
        <p:spPr bwMode="auto">
          <a:xfrm>
            <a:off x="3879850" y="8348663"/>
            <a:ext cx="2833688" cy="385762"/>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89096" name="Text Box 9"/>
          <p:cNvSpPr txBox="1">
            <a:spLocks noChangeArrowheads="1"/>
          </p:cNvSpPr>
          <p:nvPr/>
        </p:nvSpPr>
        <p:spPr bwMode="auto">
          <a:xfrm>
            <a:off x="3994150" y="8701088"/>
            <a:ext cx="2717800" cy="274637"/>
          </a:xfrm>
          <a:prstGeom prst="rect">
            <a:avLst/>
          </a:prstGeom>
          <a:noFill/>
          <a:ln w="9525">
            <a:noFill/>
            <a:miter lim="800000"/>
            <a:headEnd/>
            <a:tailEnd/>
          </a:ln>
        </p:spPr>
        <p:txBody>
          <a:bodyPr>
            <a:spAutoFit/>
          </a:bodyPr>
          <a:lstStyle/>
          <a:p>
            <a:pPr algn="ctr" eaLnBrk="0" hangingPunct="0"/>
            <a:r>
              <a:rPr lang="en-US" b="0"/>
              <a:t>María del Refugio González Flores</a:t>
            </a:r>
          </a:p>
        </p:txBody>
      </p:sp>
      <p:sp>
        <p:nvSpPr>
          <p:cNvPr id="89097" name="Line 23"/>
          <p:cNvSpPr>
            <a:spLocks noChangeShapeType="1"/>
          </p:cNvSpPr>
          <p:nvPr/>
        </p:nvSpPr>
        <p:spPr bwMode="auto">
          <a:xfrm>
            <a:off x="3917950" y="8377238"/>
            <a:ext cx="0" cy="598487"/>
          </a:xfrm>
          <a:prstGeom prst="line">
            <a:avLst/>
          </a:prstGeom>
          <a:noFill/>
          <a:ln w="9525">
            <a:solidFill>
              <a:schemeClr val="tx1"/>
            </a:solidFill>
            <a:round/>
            <a:headEnd/>
            <a:tailEnd/>
          </a:ln>
        </p:spPr>
        <p:txBody>
          <a:bodyPr/>
          <a:lstStyle/>
          <a:p>
            <a:endParaRPr lang="es-MX"/>
          </a:p>
        </p:txBody>
      </p:sp>
      <p:sp>
        <p:nvSpPr>
          <p:cNvPr id="89098" name="Text Box 9"/>
          <p:cNvSpPr txBox="1">
            <a:spLocks noChangeArrowheads="1"/>
          </p:cNvSpPr>
          <p:nvPr/>
        </p:nvSpPr>
        <p:spPr bwMode="auto">
          <a:xfrm>
            <a:off x="1557338" y="8701088"/>
            <a:ext cx="2360612" cy="274637"/>
          </a:xfrm>
          <a:prstGeom prst="rect">
            <a:avLst/>
          </a:prstGeom>
          <a:noFill/>
          <a:ln w="9525">
            <a:noFill/>
            <a:miter lim="800000"/>
            <a:headEnd/>
            <a:tailEnd/>
          </a:ln>
        </p:spPr>
        <p:txBody>
          <a:bodyPr>
            <a:spAutoFit/>
          </a:bodyPr>
          <a:lstStyle/>
          <a:p>
            <a:pPr algn="ctr" eaLnBrk="0" hangingPunct="0"/>
            <a:r>
              <a:rPr lang="en-US" b="0"/>
              <a:t>Rubén Fraga Magaña</a:t>
            </a:r>
          </a:p>
        </p:txBody>
      </p:sp>
      <p:sp>
        <p:nvSpPr>
          <p:cNvPr id="89099" name="Text Box 9"/>
          <p:cNvSpPr txBox="1">
            <a:spLocks noChangeArrowheads="1"/>
          </p:cNvSpPr>
          <p:nvPr/>
        </p:nvSpPr>
        <p:spPr bwMode="auto">
          <a:xfrm>
            <a:off x="1557338" y="8377238"/>
            <a:ext cx="2360612" cy="274637"/>
          </a:xfrm>
          <a:prstGeom prst="rect">
            <a:avLst/>
          </a:prstGeom>
          <a:noFill/>
          <a:ln w="9525">
            <a:noFill/>
            <a:miter lim="800000"/>
            <a:headEnd/>
            <a:tailEnd/>
          </a:ln>
        </p:spPr>
        <p:txBody>
          <a:bodyPr>
            <a:spAutoFit/>
          </a:bodyPr>
          <a:lstStyle/>
          <a:p>
            <a:pPr algn="ctr" eaLnBrk="0" hangingPunct="0"/>
            <a:r>
              <a:rPr lang="en-US"/>
              <a:t>Responsable</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9011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90116" name="Text Box 11"/>
          <p:cNvSpPr txBox="1">
            <a:spLocks noChangeArrowheads="1"/>
          </p:cNvSpPr>
          <p:nvPr/>
        </p:nvSpPr>
        <p:spPr bwMode="auto">
          <a:xfrm>
            <a:off x="1557338" y="1258888"/>
            <a:ext cx="5181600" cy="5245100"/>
          </a:xfrm>
          <a:prstGeom prst="rect">
            <a:avLst/>
          </a:prstGeom>
          <a:noFill/>
          <a:ln w="9525">
            <a:noFill/>
            <a:miter lim="800000"/>
            <a:headEnd/>
            <a:tailEnd/>
          </a:ln>
        </p:spPr>
        <p:txBody>
          <a:bodyPr>
            <a:spAutoFit/>
          </a:bodyPr>
          <a:lstStyle/>
          <a:p>
            <a:pPr marL="180975" indent="-180975" algn="ctr" eaLnBrk="0" hangingPunct="0"/>
            <a:r>
              <a:rPr lang="es-MX" i="1" dirty="0"/>
              <a:t>DIRECCIÓN DE INGENIERÍA Y MANTENIMIENTO</a:t>
            </a:r>
          </a:p>
          <a:p>
            <a:pPr marL="180975" indent="-180975" algn="ctr" eaLnBrk="0" hangingPunct="0"/>
            <a:r>
              <a:rPr lang="es-MX" i="1" dirty="0"/>
              <a:t>(CONTINÚA)</a:t>
            </a:r>
          </a:p>
          <a:p>
            <a:pPr marL="180975" indent="-180975" algn="ctr" eaLnBrk="0" hangingPunct="0"/>
            <a:endParaRPr lang="es-MX" b="0" dirty="0"/>
          </a:p>
          <a:p>
            <a:pPr marL="180975" indent="-180975" algn="just" eaLnBrk="0" hangingPunct="0">
              <a:buFont typeface="Wingdings" pitchFamily="2" charset="2"/>
              <a:buChar char="§"/>
            </a:pPr>
            <a:r>
              <a:rPr lang="es-MX" b="0" dirty="0" smtClean="0"/>
              <a:t>Supervisar los </a:t>
            </a:r>
            <a:r>
              <a:rPr lang="es-MX" b="0" dirty="0"/>
              <a:t>trabajos de limpieza y seguridad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smtClean="0"/>
              <a:t>Supervisar  el </a:t>
            </a:r>
            <a:r>
              <a:rPr lang="es-MX" b="0" dirty="0"/>
              <a:t>mantenimiento de las áreas verdes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Coordinar con la Dirección de Operación el uso correcto de la </a:t>
            </a:r>
            <a:r>
              <a:rPr lang="es-MX" b="0" dirty="0" err="1"/>
              <a:t>señalética</a:t>
            </a:r>
            <a:r>
              <a:rPr lang="es-MX" b="0" dirty="0"/>
              <a:t>.</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Coordinar con la Subdirección de Sistemas la operación del sistema de voz y datos.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el funcionamiento de riego.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el funcionamiento del aire acondicionado.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el funcionamiento el sistema de agua potable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Mantener comunicación permanente con el equipo de científicos, programadores e investigadores que desarrollaron las plataformas electrónicas y contenidos de las exhibiciones.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Clasificar la información de conformidad con Ley de Transparencia y Acceso a la información Pública del Estado de San Luis Potosí .</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Estas funciones son enunciativas, más no limitativas.</a:t>
            </a:r>
          </a:p>
        </p:txBody>
      </p:sp>
      <p:sp>
        <p:nvSpPr>
          <p:cNvPr id="90117" name="Rectangle 4"/>
          <p:cNvSpPr>
            <a:spLocks noChangeArrowheads="1"/>
          </p:cNvSpPr>
          <p:nvPr/>
        </p:nvSpPr>
        <p:spPr bwMode="auto">
          <a:xfrm>
            <a:off x="15859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90118" name="Line 6"/>
          <p:cNvSpPr>
            <a:spLocks noChangeShapeType="1"/>
          </p:cNvSpPr>
          <p:nvPr/>
        </p:nvSpPr>
        <p:spPr bwMode="auto">
          <a:xfrm>
            <a:off x="1560513" y="8659813"/>
            <a:ext cx="5153025" cy="4762"/>
          </a:xfrm>
          <a:prstGeom prst="line">
            <a:avLst/>
          </a:prstGeom>
          <a:noFill/>
          <a:ln w="9525">
            <a:solidFill>
              <a:schemeClr val="tx1"/>
            </a:solidFill>
            <a:miter lim="800000"/>
            <a:headEnd/>
            <a:tailEnd/>
          </a:ln>
        </p:spPr>
        <p:txBody>
          <a:bodyPr wrap="none"/>
          <a:lstStyle/>
          <a:p>
            <a:endParaRPr lang="es-MX"/>
          </a:p>
        </p:txBody>
      </p:sp>
      <p:sp>
        <p:nvSpPr>
          <p:cNvPr id="90119" name="Text Box 7"/>
          <p:cNvSpPr txBox="1">
            <a:spLocks noChangeArrowheads="1"/>
          </p:cNvSpPr>
          <p:nvPr/>
        </p:nvSpPr>
        <p:spPr bwMode="auto">
          <a:xfrm>
            <a:off x="3879850" y="8348663"/>
            <a:ext cx="2833688" cy="385762"/>
          </a:xfrm>
          <a:prstGeom prst="rect">
            <a:avLst/>
          </a:prstGeom>
          <a:noFill/>
          <a:ln w="9525">
            <a:noFill/>
            <a:miter lim="800000"/>
            <a:headEnd/>
            <a:tailEnd/>
          </a:ln>
        </p:spPr>
        <p:txBody>
          <a:bodyPr wrap="none">
            <a:spAutoFit/>
          </a:bodyPr>
          <a:lstStyle/>
          <a:p>
            <a:pPr algn="ctr" eaLnBrk="0" hangingPunct="0">
              <a:lnSpc>
                <a:spcPct val="80000"/>
              </a:lnSpc>
            </a:pPr>
            <a:r>
              <a:rPr lang="es-MX" dirty="0" smtClean="0"/>
              <a:t>Dirección </a:t>
            </a:r>
            <a:r>
              <a:rPr lang="es-MX" dirty="0"/>
              <a:t>General del Museo</a:t>
            </a:r>
          </a:p>
          <a:p>
            <a:pPr algn="ctr" eaLnBrk="0" hangingPunct="0">
              <a:lnSpc>
                <a:spcPct val="80000"/>
              </a:lnSpc>
            </a:pPr>
            <a:r>
              <a:rPr lang="es-MX" dirty="0"/>
              <a:t>Laberinto de las Ciencias y las Artes</a:t>
            </a:r>
            <a:endParaRPr lang="es-ES" dirty="0"/>
          </a:p>
        </p:txBody>
      </p:sp>
      <p:sp>
        <p:nvSpPr>
          <p:cNvPr id="90120" name="Text Box 9"/>
          <p:cNvSpPr txBox="1">
            <a:spLocks noChangeArrowheads="1"/>
          </p:cNvSpPr>
          <p:nvPr/>
        </p:nvSpPr>
        <p:spPr bwMode="auto">
          <a:xfrm>
            <a:off x="3994150" y="8701088"/>
            <a:ext cx="2717800" cy="274637"/>
          </a:xfrm>
          <a:prstGeom prst="rect">
            <a:avLst/>
          </a:prstGeom>
          <a:noFill/>
          <a:ln w="9525">
            <a:noFill/>
            <a:miter lim="800000"/>
            <a:headEnd/>
            <a:tailEnd/>
          </a:ln>
        </p:spPr>
        <p:txBody>
          <a:bodyPr>
            <a:spAutoFit/>
          </a:bodyPr>
          <a:lstStyle/>
          <a:p>
            <a:pPr algn="ctr" eaLnBrk="0" hangingPunct="0"/>
            <a:r>
              <a:rPr lang="en-US" b="0"/>
              <a:t>María del Refugio González Flores</a:t>
            </a:r>
          </a:p>
        </p:txBody>
      </p:sp>
      <p:sp>
        <p:nvSpPr>
          <p:cNvPr id="90121" name="Line 22"/>
          <p:cNvSpPr>
            <a:spLocks noChangeShapeType="1"/>
          </p:cNvSpPr>
          <p:nvPr/>
        </p:nvSpPr>
        <p:spPr bwMode="auto">
          <a:xfrm>
            <a:off x="3917950" y="8377238"/>
            <a:ext cx="0" cy="598487"/>
          </a:xfrm>
          <a:prstGeom prst="line">
            <a:avLst/>
          </a:prstGeom>
          <a:noFill/>
          <a:ln w="9525">
            <a:solidFill>
              <a:schemeClr val="tx1"/>
            </a:solidFill>
            <a:round/>
            <a:headEnd/>
            <a:tailEnd/>
          </a:ln>
        </p:spPr>
        <p:txBody>
          <a:bodyPr/>
          <a:lstStyle/>
          <a:p>
            <a:endParaRPr lang="es-MX"/>
          </a:p>
        </p:txBody>
      </p:sp>
      <p:sp>
        <p:nvSpPr>
          <p:cNvPr id="90122" name="Text Box 9"/>
          <p:cNvSpPr txBox="1">
            <a:spLocks noChangeArrowheads="1"/>
          </p:cNvSpPr>
          <p:nvPr/>
        </p:nvSpPr>
        <p:spPr bwMode="auto">
          <a:xfrm>
            <a:off x="1557338" y="8701088"/>
            <a:ext cx="2360612" cy="274637"/>
          </a:xfrm>
          <a:prstGeom prst="rect">
            <a:avLst/>
          </a:prstGeom>
          <a:noFill/>
          <a:ln w="9525">
            <a:noFill/>
            <a:miter lim="800000"/>
            <a:headEnd/>
            <a:tailEnd/>
          </a:ln>
        </p:spPr>
        <p:txBody>
          <a:bodyPr>
            <a:spAutoFit/>
          </a:bodyPr>
          <a:lstStyle/>
          <a:p>
            <a:pPr algn="ctr" eaLnBrk="0" hangingPunct="0"/>
            <a:r>
              <a:rPr lang="en-US" b="0"/>
              <a:t>Rubén Fraga Magaña</a:t>
            </a:r>
          </a:p>
        </p:txBody>
      </p:sp>
      <p:sp>
        <p:nvSpPr>
          <p:cNvPr id="90123" name="Text Box 9"/>
          <p:cNvSpPr txBox="1">
            <a:spLocks noChangeArrowheads="1"/>
          </p:cNvSpPr>
          <p:nvPr/>
        </p:nvSpPr>
        <p:spPr bwMode="auto">
          <a:xfrm>
            <a:off x="1557338" y="8377238"/>
            <a:ext cx="2360612" cy="274637"/>
          </a:xfrm>
          <a:prstGeom prst="rect">
            <a:avLst/>
          </a:prstGeom>
          <a:noFill/>
          <a:ln w="9525">
            <a:noFill/>
            <a:miter lim="800000"/>
            <a:headEnd/>
            <a:tailEnd/>
          </a:ln>
        </p:spPr>
        <p:txBody>
          <a:bodyPr>
            <a:spAutoFit/>
          </a:bodyPr>
          <a:lstStyle/>
          <a:p>
            <a:pPr algn="ctr" eaLnBrk="0" hangingPunct="0"/>
            <a:r>
              <a:rPr lang="en-US"/>
              <a:t>Responsable</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9113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91140" name="Text Box 11"/>
          <p:cNvSpPr txBox="1">
            <a:spLocks noChangeArrowheads="1"/>
          </p:cNvSpPr>
          <p:nvPr/>
        </p:nvSpPr>
        <p:spPr bwMode="auto">
          <a:xfrm>
            <a:off x="1557338" y="1258888"/>
            <a:ext cx="5181600" cy="6924675"/>
          </a:xfrm>
          <a:prstGeom prst="rect">
            <a:avLst/>
          </a:prstGeom>
          <a:noFill/>
          <a:ln w="9525">
            <a:noFill/>
            <a:miter lim="800000"/>
            <a:headEnd/>
            <a:tailEnd/>
          </a:ln>
        </p:spPr>
        <p:txBody>
          <a:bodyPr>
            <a:spAutoFit/>
          </a:bodyPr>
          <a:lstStyle/>
          <a:p>
            <a:pPr marL="180975" indent="-180975" algn="ctr" eaLnBrk="0" hangingPunct="0"/>
            <a:r>
              <a:rPr lang="es-MX" i="1"/>
              <a:t>SUBDIRECCIÓN DE MANTENIMIENTO A MOBILIARIO Y EXHIBICIONES</a:t>
            </a:r>
          </a:p>
          <a:p>
            <a:pPr marL="180975" indent="-180975" algn="ctr" eaLnBrk="0" hangingPunct="0"/>
            <a:endParaRPr lang="en-US" i="1"/>
          </a:p>
          <a:p>
            <a:pPr marL="180975" indent="-180975" eaLnBrk="0" hangingPunct="0"/>
            <a:r>
              <a:rPr lang="en-US" i="1"/>
              <a:t>OBJETIVO:</a:t>
            </a:r>
            <a:endParaRPr lang="en-US" b="0">
              <a:solidFill>
                <a:schemeClr val="accent2"/>
              </a:solidFill>
            </a:endParaRPr>
          </a:p>
          <a:p>
            <a:pPr marL="180975" indent="-180975" eaLnBrk="0" hangingPunct="0"/>
            <a:endParaRPr lang="es-ES_tradnl" b="0">
              <a:solidFill>
                <a:schemeClr val="accent2"/>
              </a:solidFill>
            </a:endParaRPr>
          </a:p>
          <a:p>
            <a:pPr marL="180975" indent="-180975" algn="just" eaLnBrk="0" hangingPunct="0"/>
            <a:r>
              <a:rPr lang="es-MX" b="0"/>
              <a:t>    Asegurar que se lleve a cabo de manera oportuna y eficaz la puesta en operación, el mantenimiento preventivo y correctivo a las exhibiciones.</a:t>
            </a:r>
          </a:p>
          <a:p>
            <a:pPr marL="180975" indent="-180975" algn="just" eaLnBrk="0" hangingPunct="0"/>
            <a:endParaRPr lang="es-MX" b="0"/>
          </a:p>
          <a:p>
            <a:pPr marL="180975" indent="-180975" algn="just" eaLnBrk="0" hangingPunct="0"/>
            <a:endParaRPr lang="en-US" i="1"/>
          </a:p>
          <a:p>
            <a:pPr marL="180975" indent="-180975" algn="just" eaLnBrk="0" hangingPunct="0"/>
            <a:endParaRPr lang="en-US" i="1"/>
          </a:p>
          <a:p>
            <a:pPr marL="180975" indent="-180975" eaLnBrk="0" hangingPunct="0"/>
            <a:r>
              <a:rPr lang="en-US" i="1"/>
              <a:t>FUNCIONES:</a:t>
            </a:r>
          </a:p>
          <a:p>
            <a:pPr marL="180975" indent="-180975" eaLnBrk="0" hangingPunct="0"/>
            <a:endParaRPr lang="en-US" sz="1000" i="1">
              <a:solidFill>
                <a:schemeClr val="accent2"/>
              </a:solidFill>
            </a:endParaRPr>
          </a:p>
          <a:p>
            <a:pPr marL="180975" indent="-180975" algn="just" eaLnBrk="0" hangingPunct="0">
              <a:lnSpc>
                <a:spcPct val="95000"/>
              </a:lnSpc>
              <a:buFont typeface="Wingdings" pitchFamily="2" charset="2"/>
              <a:buChar char="§"/>
            </a:pPr>
            <a:r>
              <a:rPr lang="es-MX" b="0"/>
              <a:t>Supervisar la correcta aplicación de los manuales y fichas técnicas de todas y cada una de las exhibiciones.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diariamente las exhibiciones con la finalidad de programar acciones de mantenimiento, reposición y reparaciones con la finalidad de garantizar la operación cotidiana de todas las áreas.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la apertura y cierre de las salas de exhibiciones garantizando el óptimo funcionamiento de la totalidad de las exhibiciones.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Planificar el programa de mantenimiento en su especialidad respecto de las exhibiciones.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la ejecución de las actividades del mantenimiento preventivo y correctivo de las exhibiciones.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Determinar, adquirir, inventariar y custodiar las herramientas, insumos, refacciones y equipos para el mantenimiento de las exhibiciones.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Solicitar la compra de refacciones, materiales y herramientas necesarias para el mantenimiento. </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Participar en el diseño y desarrollo de nuevas exhibiciones.</a:t>
            </a:r>
          </a:p>
          <a:p>
            <a:pPr marL="180975" indent="-180975" algn="just" eaLnBrk="0" hangingPunct="0">
              <a:lnSpc>
                <a:spcPct val="95000"/>
              </a:lnSpc>
              <a:buFont typeface="Wingdings" pitchFamily="2" charset="2"/>
              <a:buChar char="§"/>
            </a:pPr>
            <a:endParaRPr lang="es-MX" b="0"/>
          </a:p>
          <a:p>
            <a:pPr marL="180975" indent="-180975" algn="just" eaLnBrk="0" hangingPunct="0">
              <a:lnSpc>
                <a:spcPct val="95000"/>
              </a:lnSpc>
              <a:buFont typeface="Wingdings" pitchFamily="2" charset="2"/>
              <a:buChar char="§"/>
            </a:pPr>
            <a:r>
              <a:rPr lang="es-MX" b="0"/>
              <a:t>Supervisar los trabajos para la puesta en operación de nuevas exhibiciones.</a:t>
            </a:r>
          </a:p>
        </p:txBody>
      </p:sp>
      <p:sp>
        <p:nvSpPr>
          <p:cNvPr id="91141"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91142" name="Line 6"/>
          <p:cNvSpPr>
            <a:spLocks noChangeShapeType="1"/>
          </p:cNvSpPr>
          <p:nvPr/>
        </p:nvSpPr>
        <p:spPr bwMode="auto">
          <a:xfrm>
            <a:off x="1560513" y="8645525"/>
            <a:ext cx="5153025" cy="3175"/>
          </a:xfrm>
          <a:prstGeom prst="line">
            <a:avLst/>
          </a:prstGeom>
          <a:noFill/>
          <a:ln w="9525">
            <a:solidFill>
              <a:schemeClr val="tx1"/>
            </a:solidFill>
            <a:miter lim="800000"/>
            <a:headEnd/>
            <a:tailEnd/>
          </a:ln>
        </p:spPr>
        <p:txBody>
          <a:bodyPr wrap="none"/>
          <a:lstStyle/>
          <a:p>
            <a:endParaRPr lang="es-MX"/>
          </a:p>
        </p:txBody>
      </p:sp>
      <p:sp>
        <p:nvSpPr>
          <p:cNvPr id="91143" name="Text Box 7"/>
          <p:cNvSpPr txBox="1">
            <a:spLocks noChangeArrowheads="1"/>
          </p:cNvSpPr>
          <p:nvPr/>
        </p:nvSpPr>
        <p:spPr bwMode="auto">
          <a:xfrm>
            <a:off x="2190750" y="8377238"/>
            <a:ext cx="4294188" cy="238125"/>
          </a:xfrm>
          <a:prstGeom prst="rect">
            <a:avLst/>
          </a:prstGeom>
          <a:noFill/>
          <a:ln w="9525">
            <a:noFill/>
            <a:miter lim="800000"/>
            <a:headEnd/>
            <a:tailEnd/>
          </a:ln>
        </p:spPr>
        <p:txBody>
          <a:bodyPr>
            <a:spAutoFit/>
          </a:bodyPr>
          <a:lstStyle/>
          <a:p>
            <a:pPr algn="ctr" eaLnBrk="0" hangingPunct="0">
              <a:lnSpc>
                <a:spcPct val="80000"/>
              </a:lnSpc>
            </a:pPr>
            <a:r>
              <a:rPr lang="es-MX" dirty="0" smtClean="0"/>
              <a:t>Dirección </a:t>
            </a:r>
            <a:r>
              <a:rPr lang="es-MX" dirty="0"/>
              <a:t>de Ingeniería, Mantenimiento y Sistemas</a:t>
            </a:r>
            <a:endParaRPr lang="es-ES" dirty="0"/>
          </a:p>
        </p:txBody>
      </p:sp>
      <p:sp>
        <p:nvSpPr>
          <p:cNvPr id="91144" name="Text Box 9"/>
          <p:cNvSpPr txBox="1">
            <a:spLocks noChangeArrowheads="1"/>
          </p:cNvSpPr>
          <p:nvPr/>
        </p:nvSpPr>
        <p:spPr bwMode="auto">
          <a:xfrm>
            <a:off x="2995613" y="8701088"/>
            <a:ext cx="2360612" cy="274637"/>
          </a:xfrm>
          <a:prstGeom prst="rect">
            <a:avLst/>
          </a:prstGeom>
          <a:noFill/>
          <a:ln w="9525">
            <a:noFill/>
            <a:miter lim="800000"/>
            <a:headEnd/>
            <a:tailEnd/>
          </a:ln>
        </p:spPr>
        <p:txBody>
          <a:bodyPr>
            <a:spAutoFit/>
          </a:bodyPr>
          <a:lstStyle/>
          <a:p>
            <a:pPr algn="ctr" eaLnBrk="0" hangingPunct="0"/>
            <a:r>
              <a:rPr lang="en-US" b="0"/>
              <a:t>Rubén Fraga Magaña</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9216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92164" name="Text Box 11"/>
          <p:cNvSpPr txBox="1">
            <a:spLocks noChangeArrowheads="1"/>
          </p:cNvSpPr>
          <p:nvPr/>
        </p:nvSpPr>
        <p:spPr bwMode="auto">
          <a:xfrm>
            <a:off x="1557338" y="1258888"/>
            <a:ext cx="5181600" cy="6924675"/>
          </a:xfrm>
          <a:prstGeom prst="rect">
            <a:avLst/>
          </a:prstGeom>
          <a:noFill/>
          <a:ln w="9525">
            <a:noFill/>
            <a:miter lim="800000"/>
            <a:headEnd/>
            <a:tailEnd/>
          </a:ln>
        </p:spPr>
        <p:txBody>
          <a:bodyPr>
            <a:spAutoFit/>
          </a:bodyPr>
          <a:lstStyle/>
          <a:p>
            <a:pPr marL="180975" indent="-180975" algn="ctr" eaLnBrk="0" hangingPunct="0"/>
            <a:r>
              <a:rPr lang="es-MX" i="1" dirty="0"/>
              <a:t>SUBDIRECCIÓN DE MANTENIMIENTO A MOBILIARIO Y EXHIBICIONES</a:t>
            </a:r>
          </a:p>
          <a:p>
            <a:pPr marL="180975" indent="-180975" algn="ctr" eaLnBrk="0" hangingPunct="0"/>
            <a:r>
              <a:rPr lang="es-MX" i="1" dirty="0"/>
              <a:t>(CONTINÚA)</a:t>
            </a:r>
          </a:p>
          <a:p>
            <a:pPr marL="180975" indent="-180975" algn="just" eaLnBrk="0" hangingPunct="0"/>
            <a:endParaRPr lang="es-MX" b="0" dirty="0"/>
          </a:p>
          <a:p>
            <a:pPr marL="180975" indent="-180975" algn="just" eaLnBrk="0" hangingPunct="0">
              <a:buFont typeface="Wingdings" pitchFamily="2" charset="2"/>
              <a:buChar char="§"/>
            </a:pPr>
            <a:r>
              <a:rPr lang="es-MX" b="0" dirty="0"/>
              <a:t>Actualizar la base de datos de las exhibiciones.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Llevar el control de las exhibiciones en piso y en mantenimiento correctivo en talleres.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Verificar y supervisar permanentemente que no exista ningún elemento peligroso en las exhibiciones que pudiera dañar al público.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Detectar y corregir las fallas de las plataformas electrónicas desarrolladas especialmente para las exhibiciones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Apoyar en la puesta en operación de las exhibiciones temporales.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las actividades de apoyo en montajes y desmontajes de exhibiciones.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Evaluar los proyectos para el desarrollo de exhibiciones nuevas o modificaciones a las existentes. </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Elaborar programas para el desarrollo de ingeniería para las nuevas exhibiciones o modificaciones a las exhibiciones existentes.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Desarrollar la ingeniería de las exhibiciones.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Programar y asignar los trabajos en cada uno de los equipos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Controlar la calidad de los materiales, piezas y componentes manufacturados.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Controlar las máquinas herramientas.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Solicitar a </a:t>
            </a:r>
            <a:r>
              <a:rPr lang="es-MX" b="0" dirty="0" smtClean="0"/>
              <a:t>Dirección </a:t>
            </a:r>
            <a:r>
              <a:rPr lang="es-MX" b="0" dirty="0"/>
              <a:t>de </a:t>
            </a:r>
            <a:r>
              <a:rPr lang="es-MX" b="0" dirty="0" smtClean="0"/>
              <a:t>Ingeniería, Mantenimiento y Sistemas la </a:t>
            </a:r>
            <a:r>
              <a:rPr lang="es-MX" b="0" dirty="0"/>
              <a:t>compra de los materiales e insumos para exhibiciones. </a:t>
            </a:r>
          </a:p>
        </p:txBody>
      </p:sp>
      <p:sp>
        <p:nvSpPr>
          <p:cNvPr id="92165"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92166" name="Line 6"/>
          <p:cNvSpPr>
            <a:spLocks noChangeShapeType="1"/>
          </p:cNvSpPr>
          <p:nvPr/>
        </p:nvSpPr>
        <p:spPr bwMode="auto">
          <a:xfrm>
            <a:off x="1560513" y="8645525"/>
            <a:ext cx="5153025" cy="3175"/>
          </a:xfrm>
          <a:prstGeom prst="line">
            <a:avLst/>
          </a:prstGeom>
          <a:noFill/>
          <a:ln w="9525">
            <a:solidFill>
              <a:schemeClr val="tx1"/>
            </a:solidFill>
            <a:miter lim="800000"/>
            <a:headEnd/>
            <a:tailEnd/>
          </a:ln>
        </p:spPr>
        <p:txBody>
          <a:bodyPr wrap="none"/>
          <a:lstStyle/>
          <a:p>
            <a:endParaRPr lang="es-MX"/>
          </a:p>
        </p:txBody>
      </p:sp>
      <p:sp>
        <p:nvSpPr>
          <p:cNvPr id="92167" name="Text Box 7"/>
          <p:cNvSpPr txBox="1">
            <a:spLocks noChangeArrowheads="1"/>
          </p:cNvSpPr>
          <p:nvPr/>
        </p:nvSpPr>
        <p:spPr bwMode="auto">
          <a:xfrm>
            <a:off x="2190750" y="8377238"/>
            <a:ext cx="4294188" cy="238125"/>
          </a:xfrm>
          <a:prstGeom prst="rect">
            <a:avLst/>
          </a:prstGeom>
          <a:noFill/>
          <a:ln w="9525">
            <a:noFill/>
            <a:miter lim="800000"/>
            <a:headEnd/>
            <a:tailEnd/>
          </a:ln>
        </p:spPr>
        <p:txBody>
          <a:bodyPr>
            <a:spAutoFit/>
          </a:bodyPr>
          <a:lstStyle/>
          <a:p>
            <a:pPr algn="ctr" eaLnBrk="0" hangingPunct="0">
              <a:lnSpc>
                <a:spcPct val="80000"/>
              </a:lnSpc>
            </a:pPr>
            <a:r>
              <a:rPr lang="es-MX" dirty="0" smtClean="0"/>
              <a:t>Dirección </a:t>
            </a:r>
            <a:r>
              <a:rPr lang="es-MX" dirty="0"/>
              <a:t>de Ingeniería, Mantenimiento y Sistemas</a:t>
            </a:r>
            <a:endParaRPr lang="es-ES" dirty="0"/>
          </a:p>
        </p:txBody>
      </p:sp>
      <p:sp>
        <p:nvSpPr>
          <p:cNvPr id="92168" name="Text Box 9"/>
          <p:cNvSpPr txBox="1">
            <a:spLocks noChangeArrowheads="1"/>
          </p:cNvSpPr>
          <p:nvPr/>
        </p:nvSpPr>
        <p:spPr bwMode="auto">
          <a:xfrm>
            <a:off x="2995613" y="8701088"/>
            <a:ext cx="2360612" cy="274637"/>
          </a:xfrm>
          <a:prstGeom prst="rect">
            <a:avLst/>
          </a:prstGeom>
          <a:noFill/>
          <a:ln w="9525">
            <a:noFill/>
            <a:miter lim="800000"/>
            <a:headEnd/>
            <a:tailEnd/>
          </a:ln>
        </p:spPr>
        <p:txBody>
          <a:bodyPr>
            <a:spAutoFit/>
          </a:bodyPr>
          <a:lstStyle/>
          <a:p>
            <a:pPr algn="ctr" eaLnBrk="0" hangingPunct="0"/>
            <a:r>
              <a:rPr lang="en-US" b="0"/>
              <a:t>Rubén Fraga Magaña</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9318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93188" name="Text Box 11"/>
          <p:cNvSpPr txBox="1">
            <a:spLocks noChangeArrowheads="1"/>
          </p:cNvSpPr>
          <p:nvPr/>
        </p:nvSpPr>
        <p:spPr bwMode="auto">
          <a:xfrm>
            <a:off x="1560513" y="1258888"/>
            <a:ext cx="5181600" cy="3231654"/>
          </a:xfrm>
          <a:prstGeom prst="rect">
            <a:avLst/>
          </a:prstGeom>
          <a:noFill/>
          <a:ln w="9525">
            <a:noFill/>
            <a:miter lim="800000"/>
            <a:headEnd/>
            <a:tailEnd/>
          </a:ln>
        </p:spPr>
        <p:txBody>
          <a:bodyPr>
            <a:spAutoFit/>
          </a:bodyPr>
          <a:lstStyle/>
          <a:p>
            <a:pPr marL="180975" indent="-180975" algn="ctr" eaLnBrk="0" hangingPunct="0"/>
            <a:r>
              <a:rPr lang="es-MX" i="1" dirty="0"/>
              <a:t>SUBDIRECCIÓN DE MANTENIMIENTO A MOBILIARIO Y EXHIBICIONES</a:t>
            </a:r>
          </a:p>
          <a:p>
            <a:pPr marL="180975" indent="-180975" algn="ctr" eaLnBrk="0" hangingPunct="0"/>
            <a:r>
              <a:rPr lang="es-MX" i="1" dirty="0"/>
              <a:t>(CONTINÚA)</a:t>
            </a:r>
          </a:p>
          <a:p>
            <a:pPr marL="180975" indent="-180975" algn="just" eaLnBrk="0" hangingPunct="0"/>
            <a:endParaRPr lang="es-MX" b="0" dirty="0"/>
          </a:p>
          <a:p>
            <a:pPr marL="180975" indent="-180975" algn="just" eaLnBrk="0" hangingPunct="0">
              <a:buFont typeface="Wingdings" pitchFamily="2" charset="2"/>
              <a:buChar char="§"/>
            </a:pPr>
            <a:r>
              <a:rPr lang="es-MX" b="0" dirty="0"/>
              <a:t>Mantener bajo resguardo los materiales y herramientas.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Asegurar que los equipos de taller se mantengan en condiciones de operación</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Evaluar las exhibiciones, efectuar el análisis estadístico de fallas, y la relación costo / beneficio del mantenimiento.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Coordinar con </a:t>
            </a:r>
            <a:r>
              <a:rPr lang="es-MX" b="0" dirty="0" smtClean="0"/>
              <a:t>Supervisión de </a:t>
            </a:r>
            <a:r>
              <a:rPr lang="es-MX" b="0" dirty="0"/>
              <a:t>Compras la adquisición de suministros, refacciones e insumos generales de exhibiciones y talleres.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Estas funciones son enunciativas, más no limitativas.</a:t>
            </a:r>
          </a:p>
          <a:p>
            <a:pPr marL="180975" indent="-180975" algn="just" eaLnBrk="0" hangingPunct="0">
              <a:buFont typeface="Wingdings" pitchFamily="2" charset="2"/>
              <a:buChar char="§"/>
            </a:pPr>
            <a:endParaRPr lang="es-MX" b="0" dirty="0"/>
          </a:p>
        </p:txBody>
      </p:sp>
      <p:sp>
        <p:nvSpPr>
          <p:cNvPr id="93189"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93190" name="Line 6"/>
          <p:cNvSpPr>
            <a:spLocks noChangeShapeType="1"/>
          </p:cNvSpPr>
          <p:nvPr/>
        </p:nvSpPr>
        <p:spPr bwMode="auto">
          <a:xfrm>
            <a:off x="1560513" y="8645525"/>
            <a:ext cx="5153025" cy="3175"/>
          </a:xfrm>
          <a:prstGeom prst="line">
            <a:avLst/>
          </a:prstGeom>
          <a:noFill/>
          <a:ln w="9525">
            <a:solidFill>
              <a:schemeClr val="tx1"/>
            </a:solidFill>
            <a:miter lim="800000"/>
            <a:headEnd/>
            <a:tailEnd/>
          </a:ln>
        </p:spPr>
        <p:txBody>
          <a:bodyPr wrap="none"/>
          <a:lstStyle/>
          <a:p>
            <a:endParaRPr lang="es-MX"/>
          </a:p>
        </p:txBody>
      </p:sp>
      <p:sp>
        <p:nvSpPr>
          <p:cNvPr id="93191" name="Text Box 7"/>
          <p:cNvSpPr txBox="1">
            <a:spLocks noChangeArrowheads="1"/>
          </p:cNvSpPr>
          <p:nvPr/>
        </p:nvSpPr>
        <p:spPr bwMode="auto">
          <a:xfrm>
            <a:off x="2190750" y="8377238"/>
            <a:ext cx="4294188" cy="238125"/>
          </a:xfrm>
          <a:prstGeom prst="rect">
            <a:avLst/>
          </a:prstGeom>
          <a:noFill/>
          <a:ln w="9525">
            <a:noFill/>
            <a:miter lim="800000"/>
            <a:headEnd/>
            <a:tailEnd/>
          </a:ln>
        </p:spPr>
        <p:txBody>
          <a:bodyPr>
            <a:spAutoFit/>
          </a:bodyPr>
          <a:lstStyle/>
          <a:p>
            <a:pPr algn="ctr" eaLnBrk="0" hangingPunct="0">
              <a:lnSpc>
                <a:spcPct val="80000"/>
              </a:lnSpc>
            </a:pPr>
            <a:r>
              <a:rPr lang="es-MX" dirty="0" smtClean="0"/>
              <a:t>Dirección </a:t>
            </a:r>
            <a:r>
              <a:rPr lang="es-MX" dirty="0"/>
              <a:t>de Ingeniería, Mantenimiento y Sistemas</a:t>
            </a:r>
            <a:endParaRPr lang="es-ES" dirty="0"/>
          </a:p>
        </p:txBody>
      </p:sp>
      <p:sp>
        <p:nvSpPr>
          <p:cNvPr id="93192" name="Text Box 9"/>
          <p:cNvSpPr txBox="1">
            <a:spLocks noChangeArrowheads="1"/>
          </p:cNvSpPr>
          <p:nvPr/>
        </p:nvSpPr>
        <p:spPr bwMode="auto">
          <a:xfrm>
            <a:off x="2995613" y="8701088"/>
            <a:ext cx="2360612" cy="274637"/>
          </a:xfrm>
          <a:prstGeom prst="rect">
            <a:avLst/>
          </a:prstGeom>
          <a:noFill/>
          <a:ln w="9525">
            <a:noFill/>
            <a:miter lim="800000"/>
            <a:headEnd/>
            <a:tailEnd/>
          </a:ln>
        </p:spPr>
        <p:txBody>
          <a:bodyPr>
            <a:spAutoFit/>
          </a:bodyPr>
          <a:lstStyle/>
          <a:p>
            <a:pPr algn="ctr" eaLnBrk="0" hangingPunct="0"/>
            <a:r>
              <a:rPr lang="en-US" b="0"/>
              <a:t>Rubén Fraga Magaña</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9421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94212" name="Text Box 11"/>
          <p:cNvSpPr txBox="1">
            <a:spLocks noChangeArrowheads="1"/>
          </p:cNvSpPr>
          <p:nvPr/>
        </p:nvSpPr>
        <p:spPr bwMode="auto">
          <a:xfrm>
            <a:off x="1557338" y="1258888"/>
            <a:ext cx="5181600" cy="6156325"/>
          </a:xfrm>
          <a:prstGeom prst="rect">
            <a:avLst/>
          </a:prstGeom>
          <a:noFill/>
          <a:ln w="9525">
            <a:noFill/>
            <a:miter lim="800000"/>
            <a:headEnd/>
            <a:tailEnd/>
          </a:ln>
        </p:spPr>
        <p:txBody>
          <a:bodyPr>
            <a:spAutoFit/>
          </a:bodyPr>
          <a:lstStyle/>
          <a:p>
            <a:pPr marL="180975" indent="-180975" algn="ctr" eaLnBrk="0" hangingPunct="0"/>
            <a:r>
              <a:rPr lang="es-MX" i="1" dirty="0"/>
              <a:t>TÉCNICO EN ELECTRÓNICA </a:t>
            </a:r>
          </a:p>
          <a:p>
            <a:pPr marL="180975" indent="-180975" algn="ctr" eaLnBrk="0" hangingPunct="0"/>
            <a:endParaRPr lang="en-US" i="1" dirty="0"/>
          </a:p>
          <a:p>
            <a:pPr marL="180975" indent="-180975" eaLnBrk="0" hangingPunct="0"/>
            <a:r>
              <a:rPr lang="en-US" i="1" dirty="0"/>
              <a:t>OBJETIVO:</a:t>
            </a:r>
            <a:endParaRPr lang="en-US" b="0" dirty="0"/>
          </a:p>
          <a:p>
            <a:pPr marL="180975" indent="-180975" eaLnBrk="0" hangingPunct="0"/>
            <a:endParaRPr lang="es-ES_tradnl" b="0" dirty="0"/>
          </a:p>
          <a:p>
            <a:pPr marL="180975" indent="-180975" algn="just" eaLnBrk="0" hangingPunct="0"/>
            <a:r>
              <a:rPr lang="es-MX" b="0" dirty="0"/>
              <a:t>     Ejecutar todas las actividades relacionadas con la puesta en operación, el mantenimiento preventivo y correctivo de las exhibiciones del Museo.</a:t>
            </a:r>
          </a:p>
          <a:p>
            <a:pPr marL="180975" indent="-180975" algn="just" eaLnBrk="0" hangingPunct="0"/>
            <a:endParaRPr lang="es-MX" b="0" i="1" dirty="0"/>
          </a:p>
          <a:p>
            <a:pPr marL="180975" indent="-180975" algn="just" eaLnBrk="0" hangingPunct="0"/>
            <a:endParaRPr lang="es-MX" b="0" i="1" dirty="0"/>
          </a:p>
          <a:p>
            <a:pPr marL="180975" indent="-180975" algn="just" eaLnBrk="0" hangingPunct="0"/>
            <a:endParaRPr lang="en-US" i="1" dirty="0"/>
          </a:p>
          <a:p>
            <a:pPr marL="180975" indent="-180975" eaLnBrk="0" hangingPunct="0"/>
            <a:r>
              <a:rPr lang="en-US" i="1" dirty="0"/>
              <a:t>FUNCIONES:</a:t>
            </a:r>
          </a:p>
          <a:p>
            <a:pPr marL="180975" indent="-180975" eaLnBrk="0" hangingPunct="0"/>
            <a:endParaRPr lang="en-US" sz="1000" i="1" dirty="0"/>
          </a:p>
          <a:p>
            <a:pPr marL="180975" indent="-180975" algn="just" eaLnBrk="0" hangingPunct="0">
              <a:buFont typeface="Wingdings" pitchFamily="2" charset="2"/>
              <a:buChar char="§"/>
            </a:pPr>
            <a:r>
              <a:rPr lang="es-MX" b="0" dirty="0"/>
              <a:t>Atender solicitudes de mantenimiento preventivo y correctivo de las diferentes áreas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Diagnosticar la falla en las exhibiciones y equipos del Museo y determinar el tiempo de ejecución para la corrección del problema.</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Solicitar al </a:t>
            </a:r>
            <a:r>
              <a:rPr lang="es-MX" b="0" dirty="0" smtClean="0"/>
              <a:t>Supervisión </a:t>
            </a:r>
            <a:r>
              <a:rPr lang="es-MX" b="0" dirty="0"/>
              <a:t>de Mantenimiento a infraestructura y servicios generales las refacciones y herramientas de acuerdo al tipo de falla. </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Verificar y ejecutar cualquier anomalía o falla en las exhibiciones.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Ejecutar las rutinas de mantenimiento.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Realizar trabajos para los nuevos diseños de exhibiciones.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Solucionar las fallas reportadas aplicando mantenimiento preventivo y/o correctivo.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Reportar las actividades de mantenimiento realizadas.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Estas funciones son enunciativas, más no limitativas.</a:t>
            </a:r>
          </a:p>
        </p:txBody>
      </p:sp>
      <p:sp>
        <p:nvSpPr>
          <p:cNvPr id="94213"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94214" name="Line 6"/>
          <p:cNvSpPr>
            <a:spLocks noChangeShapeType="1"/>
          </p:cNvSpPr>
          <p:nvPr/>
        </p:nvSpPr>
        <p:spPr bwMode="auto">
          <a:xfrm>
            <a:off x="1560513" y="8645525"/>
            <a:ext cx="5153025" cy="3175"/>
          </a:xfrm>
          <a:prstGeom prst="line">
            <a:avLst/>
          </a:prstGeom>
          <a:noFill/>
          <a:ln w="9525">
            <a:solidFill>
              <a:schemeClr val="tx1"/>
            </a:solidFill>
            <a:miter lim="800000"/>
            <a:headEnd/>
            <a:tailEnd/>
          </a:ln>
        </p:spPr>
        <p:txBody>
          <a:bodyPr wrap="none"/>
          <a:lstStyle/>
          <a:p>
            <a:endParaRPr lang="es-MX"/>
          </a:p>
        </p:txBody>
      </p:sp>
      <p:sp>
        <p:nvSpPr>
          <p:cNvPr id="94215" name="Text Box 7"/>
          <p:cNvSpPr txBox="1">
            <a:spLocks noChangeArrowheads="1"/>
          </p:cNvSpPr>
          <p:nvPr/>
        </p:nvSpPr>
        <p:spPr bwMode="auto">
          <a:xfrm>
            <a:off x="2190750" y="8377238"/>
            <a:ext cx="4294188" cy="238125"/>
          </a:xfrm>
          <a:prstGeom prst="rect">
            <a:avLst/>
          </a:prstGeom>
          <a:noFill/>
          <a:ln w="9525">
            <a:noFill/>
            <a:miter lim="800000"/>
            <a:headEnd/>
            <a:tailEnd/>
          </a:ln>
        </p:spPr>
        <p:txBody>
          <a:bodyPr>
            <a:spAutoFit/>
          </a:bodyPr>
          <a:lstStyle/>
          <a:p>
            <a:pPr algn="ctr" eaLnBrk="0" hangingPunct="0">
              <a:lnSpc>
                <a:spcPct val="80000"/>
              </a:lnSpc>
            </a:pPr>
            <a:r>
              <a:rPr lang="es-MX" dirty="0" smtClean="0"/>
              <a:t>Dirección </a:t>
            </a:r>
            <a:r>
              <a:rPr lang="es-MX" dirty="0"/>
              <a:t>de Ingeniería, Mantenimiento y Sistemas</a:t>
            </a:r>
            <a:endParaRPr lang="es-ES" dirty="0"/>
          </a:p>
        </p:txBody>
      </p:sp>
      <p:sp>
        <p:nvSpPr>
          <p:cNvPr id="94216" name="Text Box 9"/>
          <p:cNvSpPr txBox="1">
            <a:spLocks noChangeArrowheads="1"/>
          </p:cNvSpPr>
          <p:nvPr/>
        </p:nvSpPr>
        <p:spPr bwMode="auto">
          <a:xfrm>
            <a:off x="2995613" y="8701088"/>
            <a:ext cx="2360612" cy="274637"/>
          </a:xfrm>
          <a:prstGeom prst="rect">
            <a:avLst/>
          </a:prstGeom>
          <a:noFill/>
          <a:ln w="9525">
            <a:noFill/>
            <a:miter lim="800000"/>
            <a:headEnd/>
            <a:tailEnd/>
          </a:ln>
        </p:spPr>
        <p:txBody>
          <a:bodyPr>
            <a:spAutoFit/>
          </a:bodyPr>
          <a:lstStyle/>
          <a:p>
            <a:pPr algn="ctr" eaLnBrk="0" hangingPunct="0"/>
            <a:r>
              <a:rPr lang="en-US" b="0"/>
              <a:t>Rubén Fraga Magaña</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9523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95236" name="Text Box 11"/>
          <p:cNvSpPr txBox="1">
            <a:spLocks noChangeArrowheads="1"/>
          </p:cNvSpPr>
          <p:nvPr/>
        </p:nvSpPr>
        <p:spPr bwMode="auto">
          <a:xfrm>
            <a:off x="1552575" y="1258888"/>
            <a:ext cx="5181600" cy="6769100"/>
          </a:xfrm>
          <a:prstGeom prst="rect">
            <a:avLst/>
          </a:prstGeom>
          <a:noFill/>
          <a:ln w="9525">
            <a:noFill/>
            <a:miter lim="800000"/>
            <a:headEnd/>
            <a:tailEnd/>
          </a:ln>
        </p:spPr>
        <p:txBody>
          <a:bodyPr>
            <a:spAutoFit/>
          </a:bodyPr>
          <a:lstStyle/>
          <a:p>
            <a:pPr marL="180975" indent="-180975" algn="ctr" eaLnBrk="0" hangingPunct="0"/>
            <a:r>
              <a:rPr lang="es-MX" i="1"/>
              <a:t>OPERADOR DE SALA </a:t>
            </a:r>
          </a:p>
          <a:p>
            <a:pPr marL="180975" indent="-180975" algn="ctr" eaLnBrk="0" hangingPunct="0"/>
            <a:endParaRPr lang="en-US" sz="1100" i="1"/>
          </a:p>
          <a:p>
            <a:pPr marL="180975" indent="-180975" eaLnBrk="0" hangingPunct="0"/>
            <a:r>
              <a:rPr lang="en-US" i="1"/>
              <a:t>OBJETIVO:</a:t>
            </a:r>
            <a:endParaRPr lang="en-US" b="0">
              <a:solidFill>
                <a:schemeClr val="accent2"/>
              </a:solidFill>
            </a:endParaRPr>
          </a:p>
          <a:p>
            <a:pPr marL="180975" indent="-180975" eaLnBrk="0" hangingPunct="0"/>
            <a:endParaRPr lang="es-ES_tradnl" b="0">
              <a:solidFill>
                <a:schemeClr val="accent2"/>
              </a:solidFill>
            </a:endParaRPr>
          </a:p>
          <a:p>
            <a:pPr marL="180975" indent="-180975" algn="just" eaLnBrk="0" hangingPunct="0"/>
            <a:r>
              <a:rPr lang="es-MX" b="0"/>
              <a:t>    Mantener en operación continua la sala 3D para asegurar el cumplimiento a horarios y proyecciones.</a:t>
            </a:r>
          </a:p>
          <a:p>
            <a:pPr marL="180975" indent="-180975" algn="just" eaLnBrk="0" hangingPunct="0"/>
            <a:endParaRPr lang="es-MX" sz="1100" b="0" i="1"/>
          </a:p>
          <a:p>
            <a:pPr marL="180975" indent="-180975" algn="just" eaLnBrk="0" hangingPunct="0"/>
            <a:endParaRPr lang="en-US" sz="1100" i="1"/>
          </a:p>
          <a:p>
            <a:pPr marL="180975" indent="-180975" algn="just" eaLnBrk="0" hangingPunct="0"/>
            <a:endParaRPr lang="en-US" sz="1100" i="1"/>
          </a:p>
          <a:p>
            <a:pPr marL="180975" indent="-180975" eaLnBrk="0" hangingPunct="0"/>
            <a:r>
              <a:rPr lang="en-US" i="1"/>
              <a:t>FUNCIONES:</a:t>
            </a:r>
          </a:p>
          <a:p>
            <a:pPr marL="180975" indent="-180975" eaLnBrk="0" hangingPunct="0"/>
            <a:endParaRPr lang="en-US" sz="900" i="1">
              <a:solidFill>
                <a:schemeClr val="accent2"/>
              </a:solidFill>
            </a:endParaRPr>
          </a:p>
          <a:p>
            <a:pPr marL="180975" indent="-180975" algn="just" eaLnBrk="0" hangingPunct="0">
              <a:buFont typeface="Wingdings" pitchFamily="2" charset="2"/>
              <a:buChar char="§"/>
            </a:pPr>
            <a:r>
              <a:rPr lang="es-MX" b="0"/>
              <a:t>Encender el sistema de proyección y control de la sala.</a:t>
            </a:r>
          </a:p>
          <a:p>
            <a:pPr marL="180975" indent="-180975" algn="just" eaLnBrk="0" hangingPunct="0">
              <a:buFont typeface="Wingdings" pitchFamily="2" charset="2"/>
              <a:buChar char="§"/>
            </a:pPr>
            <a:endParaRPr lang="es-MX" sz="1100" b="0"/>
          </a:p>
          <a:p>
            <a:pPr marL="180975" indent="-180975" algn="just" eaLnBrk="0" hangingPunct="0">
              <a:buFont typeface="Wingdings" pitchFamily="2" charset="2"/>
              <a:buChar char="§"/>
            </a:pPr>
            <a:r>
              <a:rPr lang="es-MX" b="0"/>
              <a:t>Revisar el buen funcionamiento de los equipos del área.</a:t>
            </a:r>
          </a:p>
          <a:p>
            <a:pPr marL="180975" indent="-180975" algn="just" eaLnBrk="0" hangingPunct="0">
              <a:buFont typeface="Wingdings" pitchFamily="2" charset="2"/>
              <a:buChar char="§"/>
            </a:pPr>
            <a:endParaRPr lang="es-MX" sz="1100" b="0"/>
          </a:p>
          <a:p>
            <a:pPr marL="180975" indent="-180975" algn="just" eaLnBrk="0" hangingPunct="0">
              <a:buFont typeface="Wingdings" pitchFamily="2" charset="2"/>
              <a:buChar char="§"/>
            </a:pPr>
            <a:r>
              <a:rPr lang="es-MX" b="0"/>
              <a:t>Proporcionar el mantenimiento preventivo y correctivo.</a:t>
            </a:r>
          </a:p>
          <a:p>
            <a:pPr marL="180975" indent="-180975" algn="just" eaLnBrk="0" hangingPunct="0">
              <a:buFont typeface="Wingdings" pitchFamily="2" charset="2"/>
              <a:buChar char="§"/>
            </a:pPr>
            <a:endParaRPr lang="es-MX" sz="1100" b="0"/>
          </a:p>
          <a:p>
            <a:pPr marL="180975" indent="-180975" algn="just" eaLnBrk="0" hangingPunct="0">
              <a:buFont typeface="Wingdings" pitchFamily="2" charset="2"/>
              <a:buChar char="§"/>
            </a:pPr>
            <a:r>
              <a:rPr lang="es-MX" b="0"/>
              <a:t>Programar secuencias de arranque y operación de cada contenido.</a:t>
            </a:r>
          </a:p>
          <a:p>
            <a:pPr marL="180975" indent="-180975" algn="just" eaLnBrk="0" hangingPunct="0">
              <a:buFont typeface="Wingdings" pitchFamily="2" charset="2"/>
              <a:buChar char="§"/>
            </a:pPr>
            <a:endParaRPr lang="es-MX" sz="1100" b="0"/>
          </a:p>
          <a:p>
            <a:pPr marL="180975" indent="-180975" algn="just" eaLnBrk="0" hangingPunct="0">
              <a:buFont typeface="Wingdings" pitchFamily="2" charset="2"/>
              <a:buChar char="§"/>
            </a:pPr>
            <a:r>
              <a:rPr lang="es-MX" b="0"/>
              <a:t>Mantener en perfectas condiciones  la operación de los equipos de proyección.</a:t>
            </a:r>
          </a:p>
          <a:p>
            <a:pPr marL="180975" indent="-180975" algn="just" eaLnBrk="0" hangingPunct="0">
              <a:buFont typeface="Wingdings" pitchFamily="2" charset="2"/>
              <a:buChar char="§"/>
            </a:pPr>
            <a:endParaRPr lang="es-MX" sz="1100" b="0"/>
          </a:p>
          <a:p>
            <a:pPr marL="180975" indent="-180975" algn="just" eaLnBrk="0" hangingPunct="0">
              <a:buFont typeface="Wingdings" pitchFamily="2" charset="2"/>
              <a:buChar char="§"/>
            </a:pPr>
            <a:r>
              <a:rPr lang="es-MX" b="0"/>
              <a:t>Realizar ajustes en la pantalla.</a:t>
            </a:r>
          </a:p>
          <a:p>
            <a:pPr marL="180975" indent="-180975" algn="just" eaLnBrk="0" hangingPunct="0">
              <a:buFont typeface="Wingdings" pitchFamily="2" charset="2"/>
              <a:buChar char="§"/>
            </a:pPr>
            <a:endParaRPr lang="es-MX" sz="1100" b="0"/>
          </a:p>
          <a:p>
            <a:pPr marL="180975" indent="-180975" algn="just" eaLnBrk="0" hangingPunct="0">
              <a:buFont typeface="Wingdings" pitchFamily="2" charset="2"/>
              <a:buChar char="§"/>
            </a:pPr>
            <a:r>
              <a:rPr lang="es-MX" b="0"/>
              <a:t>Realizar ajustes en los proyectores.</a:t>
            </a:r>
          </a:p>
          <a:p>
            <a:pPr marL="180975" indent="-180975" algn="just" eaLnBrk="0" hangingPunct="0">
              <a:buFont typeface="Wingdings" pitchFamily="2" charset="2"/>
              <a:buChar char="§"/>
            </a:pPr>
            <a:endParaRPr lang="es-MX" sz="1100" b="0"/>
          </a:p>
          <a:p>
            <a:pPr marL="180975" indent="-180975" algn="just" eaLnBrk="0" hangingPunct="0">
              <a:buFont typeface="Wingdings" pitchFamily="2" charset="2"/>
              <a:buChar char="§"/>
            </a:pPr>
            <a:r>
              <a:rPr lang="es-MX" b="0"/>
              <a:t>Hacer el cambio programado de lámparas en los proyectores.</a:t>
            </a:r>
          </a:p>
          <a:p>
            <a:pPr marL="180975" indent="-180975" algn="just" eaLnBrk="0" hangingPunct="0">
              <a:buFont typeface="Wingdings" pitchFamily="2" charset="2"/>
              <a:buChar char="§"/>
            </a:pPr>
            <a:endParaRPr lang="es-MX" sz="1100" b="0"/>
          </a:p>
          <a:p>
            <a:pPr marL="180975" indent="-180975" algn="just" eaLnBrk="0" hangingPunct="0">
              <a:buFont typeface="Wingdings" pitchFamily="2" charset="2"/>
              <a:buChar char="§"/>
            </a:pPr>
            <a:r>
              <a:rPr lang="es-MX" b="0"/>
              <a:t>Supervisar que las áreas asignadas estén en condiciones de operación en los horarios establecidos.</a:t>
            </a:r>
          </a:p>
          <a:p>
            <a:pPr marL="180975" indent="-180975" algn="just" eaLnBrk="0" hangingPunct="0">
              <a:buFont typeface="Wingdings" pitchFamily="2" charset="2"/>
              <a:buChar char="§"/>
            </a:pPr>
            <a:endParaRPr lang="es-MX" sz="1100" b="0"/>
          </a:p>
          <a:p>
            <a:pPr marL="180975" indent="-180975" algn="just" eaLnBrk="0" hangingPunct="0">
              <a:buFont typeface="Wingdings" pitchFamily="2" charset="2"/>
              <a:buChar char="§"/>
            </a:pPr>
            <a:r>
              <a:rPr lang="es-MX" b="0"/>
              <a:t>Llevar a cabo las actividades diarias de mantenimiento preventivo y correctivo.</a:t>
            </a:r>
          </a:p>
          <a:p>
            <a:pPr marL="180975" indent="-180975" algn="just" eaLnBrk="0" hangingPunct="0">
              <a:buFont typeface="Wingdings" pitchFamily="2" charset="2"/>
              <a:buChar char="§"/>
            </a:pPr>
            <a:endParaRPr lang="es-MX" sz="1100" b="0"/>
          </a:p>
          <a:p>
            <a:pPr marL="180975" indent="-180975" algn="just" eaLnBrk="0" hangingPunct="0">
              <a:buFont typeface="Wingdings" pitchFamily="2" charset="2"/>
              <a:buChar char="§"/>
            </a:pPr>
            <a:r>
              <a:rPr lang="es-MX" b="0"/>
              <a:t>Apoyar en el acondicionamiento, ensamble y edición de las cintas que se proyectarán en el área.</a:t>
            </a:r>
          </a:p>
          <a:p>
            <a:pPr marL="180975" indent="-180975" algn="just" eaLnBrk="0" hangingPunct="0">
              <a:buFont typeface="Wingdings" pitchFamily="2" charset="2"/>
              <a:buChar char="§"/>
            </a:pPr>
            <a:endParaRPr lang="es-MX" sz="1100" b="0"/>
          </a:p>
          <a:p>
            <a:pPr marL="180975" indent="-180975" algn="just" eaLnBrk="0" hangingPunct="0">
              <a:buFont typeface="Wingdings" pitchFamily="2" charset="2"/>
              <a:buChar char="§"/>
            </a:pPr>
            <a:r>
              <a:rPr lang="es-MX" b="0"/>
              <a:t>Atender reportes emergentes de fallas.</a:t>
            </a:r>
          </a:p>
        </p:txBody>
      </p:sp>
      <p:sp>
        <p:nvSpPr>
          <p:cNvPr id="95237"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95238" name="Line 6"/>
          <p:cNvSpPr>
            <a:spLocks noChangeShapeType="1"/>
          </p:cNvSpPr>
          <p:nvPr/>
        </p:nvSpPr>
        <p:spPr bwMode="auto">
          <a:xfrm>
            <a:off x="1560513" y="8645525"/>
            <a:ext cx="5153025" cy="3175"/>
          </a:xfrm>
          <a:prstGeom prst="line">
            <a:avLst/>
          </a:prstGeom>
          <a:noFill/>
          <a:ln w="9525">
            <a:solidFill>
              <a:schemeClr val="tx1"/>
            </a:solidFill>
            <a:miter lim="800000"/>
            <a:headEnd/>
            <a:tailEnd/>
          </a:ln>
        </p:spPr>
        <p:txBody>
          <a:bodyPr wrap="none"/>
          <a:lstStyle/>
          <a:p>
            <a:endParaRPr lang="es-MX"/>
          </a:p>
        </p:txBody>
      </p:sp>
      <p:sp>
        <p:nvSpPr>
          <p:cNvPr id="95239" name="Text Box 7"/>
          <p:cNvSpPr txBox="1">
            <a:spLocks noChangeArrowheads="1"/>
          </p:cNvSpPr>
          <p:nvPr/>
        </p:nvSpPr>
        <p:spPr bwMode="auto">
          <a:xfrm>
            <a:off x="2190750" y="8377238"/>
            <a:ext cx="4294188" cy="238125"/>
          </a:xfrm>
          <a:prstGeom prst="rect">
            <a:avLst/>
          </a:prstGeom>
          <a:noFill/>
          <a:ln w="9525">
            <a:noFill/>
            <a:miter lim="800000"/>
            <a:headEnd/>
            <a:tailEnd/>
          </a:ln>
        </p:spPr>
        <p:txBody>
          <a:bodyPr>
            <a:spAutoFit/>
          </a:bodyPr>
          <a:lstStyle/>
          <a:p>
            <a:pPr algn="ctr" eaLnBrk="0" hangingPunct="0">
              <a:lnSpc>
                <a:spcPct val="80000"/>
              </a:lnSpc>
            </a:pPr>
            <a:r>
              <a:rPr lang="es-MX" dirty="0" smtClean="0"/>
              <a:t>Dirección </a:t>
            </a:r>
            <a:r>
              <a:rPr lang="es-MX" dirty="0"/>
              <a:t>de Ingeniería, Mantenimiento y Sistemas</a:t>
            </a:r>
            <a:endParaRPr lang="es-ES" dirty="0"/>
          </a:p>
        </p:txBody>
      </p:sp>
      <p:sp>
        <p:nvSpPr>
          <p:cNvPr id="95240" name="Text Box 9"/>
          <p:cNvSpPr txBox="1">
            <a:spLocks noChangeArrowheads="1"/>
          </p:cNvSpPr>
          <p:nvPr/>
        </p:nvSpPr>
        <p:spPr bwMode="auto">
          <a:xfrm>
            <a:off x="2995613" y="8701088"/>
            <a:ext cx="2360612" cy="274637"/>
          </a:xfrm>
          <a:prstGeom prst="rect">
            <a:avLst/>
          </a:prstGeom>
          <a:noFill/>
          <a:ln w="9525">
            <a:noFill/>
            <a:miter lim="800000"/>
            <a:headEnd/>
            <a:tailEnd/>
          </a:ln>
        </p:spPr>
        <p:txBody>
          <a:bodyPr>
            <a:spAutoFit/>
          </a:bodyPr>
          <a:lstStyle/>
          <a:p>
            <a:pPr algn="ctr" eaLnBrk="0" hangingPunct="0"/>
            <a:r>
              <a:rPr lang="en-US" b="0"/>
              <a:t>Rubén Fraga Magaña</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9625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96260" name="Text Box 11"/>
          <p:cNvSpPr txBox="1">
            <a:spLocks noChangeArrowheads="1"/>
          </p:cNvSpPr>
          <p:nvPr/>
        </p:nvSpPr>
        <p:spPr bwMode="auto">
          <a:xfrm>
            <a:off x="1557338" y="1258888"/>
            <a:ext cx="5181600" cy="3786187"/>
          </a:xfrm>
          <a:prstGeom prst="rect">
            <a:avLst/>
          </a:prstGeom>
          <a:noFill/>
          <a:ln w="9525">
            <a:noFill/>
            <a:miter lim="800000"/>
            <a:headEnd/>
            <a:tailEnd/>
          </a:ln>
        </p:spPr>
        <p:txBody>
          <a:bodyPr>
            <a:spAutoFit/>
          </a:bodyPr>
          <a:lstStyle/>
          <a:p>
            <a:pPr marL="180975" indent="-180975" algn="ctr" eaLnBrk="0" hangingPunct="0"/>
            <a:r>
              <a:rPr lang="es-MX" i="1" dirty="0"/>
              <a:t>OPERADOR DE SALA </a:t>
            </a:r>
          </a:p>
          <a:p>
            <a:pPr marL="180975" indent="-180975" algn="ctr" eaLnBrk="0" hangingPunct="0"/>
            <a:r>
              <a:rPr lang="es-MX" i="1" dirty="0"/>
              <a:t>(CONTINÚA)</a:t>
            </a:r>
          </a:p>
          <a:p>
            <a:pPr marL="180975" indent="-180975" algn="ctr" eaLnBrk="0" hangingPunct="0"/>
            <a:endParaRPr lang="es-MX" b="0" dirty="0"/>
          </a:p>
          <a:p>
            <a:pPr marL="180975" indent="-180975" algn="just" eaLnBrk="0" hangingPunct="0">
              <a:buFont typeface="Wingdings" pitchFamily="2" charset="2"/>
              <a:buChar char="§"/>
            </a:pPr>
            <a:r>
              <a:rPr lang="es-MX" b="0" dirty="0"/>
              <a:t>Solicitar </a:t>
            </a:r>
            <a:r>
              <a:rPr lang="es-MX" b="0" dirty="0" smtClean="0"/>
              <a:t>a Supervisión </a:t>
            </a:r>
            <a:r>
              <a:rPr lang="es-MX" b="0" dirty="0"/>
              <a:t>a infraestructura y servicios generales los materiales, refacciones y herramientas para la operación.</a:t>
            </a:r>
            <a:r>
              <a:rPr lang="es-MX" b="0" dirty="0">
                <a:solidFill>
                  <a:srgbClr val="FF0000"/>
                </a:solidFill>
              </a:rPr>
              <a:t> </a:t>
            </a:r>
            <a:endParaRPr lang="es-MX" b="0" dirty="0"/>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Realizar búsqueda de proveedores de materiales, componentes o equipos.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Reportar desperfectos en la operación o en el edificio a las áreas involucradas.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Reportar </a:t>
            </a:r>
            <a:r>
              <a:rPr lang="es-MX" b="0" dirty="0" smtClean="0"/>
              <a:t>a Supervisión </a:t>
            </a:r>
            <a:r>
              <a:rPr lang="es-MX" b="0" dirty="0"/>
              <a:t>a infraestructura y servicios generales las actividades de mantenimiento realizadas. </a:t>
            </a:r>
            <a:endParaRPr lang="es-MX" b="0" dirty="0">
              <a:solidFill>
                <a:srgbClr val="FF0000"/>
              </a:solidFill>
            </a:endParaRP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Elaborar y entregar </a:t>
            </a:r>
            <a:r>
              <a:rPr lang="es-MX" b="0" dirty="0" smtClean="0"/>
              <a:t>a </a:t>
            </a:r>
            <a:r>
              <a:rPr lang="es-MX" b="0" dirty="0"/>
              <a:t>supervisión a infraestructura y servicios generales los reportes de inventarios mensuales.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Estas funciones son enunciativas, más no limitativas.</a:t>
            </a:r>
          </a:p>
          <a:p>
            <a:pPr marL="180975" indent="-180975" algn="just" eaLnBrk="0" hangingPunct="0">
              <a:buFont typeface="Wingdings" pitchFamily="2" charset="2"/>
              <a:buChar char="§"/>
            </a:pPr>
            <a:endParaRPr lang="es-MX" b="0" dirty="0"/>
          </a:p>
        </p:txBody>
      </p:sp>
      <p:sp>
        <p:nvSpPr>
          <p:cNvPr id="96261"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96262" name="Line 6"/>
          <p:cNvSpPr>
            <a:spLocks noChangeShapeType="1"/>
          </p:cNvSpPr>
          <p:nvPr/>
        </p:nvSpPr>
        <p:spPr bwMode="auto">
          <a:xfrm>
            <a:off x="1560513" y="8645525"/>
            <a:ext cx="5153025" cy="3175"/>
          </a:xfrm>
          <a:prstGeom prst="line">
            <a:avLst/>
          </a:prstGeom>
          <a:noFill/>
          <a:ln w="9525">
            <a:solidFill>
              <a:schemeClr val="tx1"/>
            </a:solidFill>
            <a:miter lim="800000"/>
            <a:headEnd/>
            <a:tailEnd/>
          </a:ln>
        </p:spPr>
        <p:txBody>
          <a:bodyPr wrap="none"/>
          <a:lstStyle/>
          <a:p>
            <a:endParaRPr lang="es-MX"/>
          </a:p>
        </p:txBody>
      </p:sp>
      <p:sp>
        <p:nvSpPr>
          <p:cNvPr id="96263" name="Text Box 7"/>
          <p:cNvSpPr txBox="1">
            <a:spLocks noChangeArrowheads="1"/>
          </p:cNvSpPr>
          <p:nvPr/>
        </p:nvSpPr>
        <p:spPr bwMode="auto">
          <a:xfrm>
            <a:off x="2190750" y="8377238"/>
            <a:ext cx="4294188" cy="238125"/>
          </a:xfrm>
          <a:prstGeom prst="rect">
            <a:avLst/>
          </a:prstGeom>
          <a:noFill/>
          <a:ln w="9525">
            <a:noFill/>
            <a:miter lim="800000"/>
            <a:headEnd/>
            <a:tailEnd/>
          </a:ln>
        </p:spPr>
        <p:txBody>
          <a:bodyPr>
            <a:spAutoFit/>
          </a:bodyPr>
          <a:lstStyle/>
          <a:p>
            <a:pPr algn="ctr" eaLnBrk="0" hangingPunct="0">
              <a:lnSpc>
                <a:spcPct val="80000"/>
              </a:lnSpc>
            </a:pPr>
            <a:r>
              <a:rPr lang="es-MX" dirty="0" smtClean="0"/>
              <a:t>Dirección </a:t>
            </a:r>
            <a:r>
              <a:rPr lang="es-MX" dirty="0"/>
              <a:t>de Ingeniería, Mantenimiento y Sistemas</a:t>
            </a:r>
            <a:endParaRPr lang="es-ES" dirty="0"/>
          </a:p>
        </p:txBody>
      </p:sp>
      <p:sp>
        <p:nvSpPr>
          <p:cNvPr id="96264" name="Text Box 9"/>
          <p:cNvSpPr txBox="1">
            <a:spLocks noChangeArrowheads="1"/>
          </p:cNvSpPr>
          <p:nvPr/>
        </p:nvSpPr>
        <p:spPr bwMode="auto">
          <a:xfrm>
            <a:off x="2995613" y="8701088"/>
            <a:ext cx="2360612" cy="274637"/>
          </a:xfrm>
          <a:prstGeom prst="rect">
            <a:avLst/>
          </a:prstGeom>
          <a:noFill/>
          <a:ln w="9525">
            <a:noFill/>
            <a:miter lim="800000"/>
            <a:headEnd/>
            <a:tailEnd/>
          </a:ln>
        </p:spPr>
        <p:txBody>
          <a:bodyPr>
            <a:spAutoFit/>
          </a:bodyPr>
          <a:lstStyle/>
          <a:p>
            <a:pPr algn="ctr" eaLnBrk="0" hangingPunct="0"/>
            <a:r>
              <a:rPr lang="en-US" b="0"/>
              <a:t>Rubén Fraga Magaña</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9728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97284" name="Text Box 11"/>
          <p:cNvSpPr txBox="1">
            <a:spLocks noChangeArrowheads="1"/>
          </p:cNvSpPr>
          <p:nvPr/>
        </p:nvSpPr>
        <p:spPr bwMode="auto">
          <a:xfrm>
            <a:off x="1557338" y="1258888"/>
            <a:ext cx="5181600" cy="7078662"/>
          </a:xfrm>
          <a:prstGeom prst="rect">
            <a:avLst/>
          </a:prstGeom>
          <a:noFill/>
          <a:ln w="9525">
            <a:noFill/>
            <a:miter lim="800000"/>
            <a:headEnd/>
            <a:tailEnd/>
          </a:ln>
        </p:spPr>
        <p:txBody>
          <a:bodyPr>
            <a:spAutoFit/>
          </a:bodyPr>
          <a:lstStyle/>
          <a:p>
            <a:pPr marL="180975" indent="-180975" algn="ctr" eaLnBrk="0" hangingPunct="0"/>
            <a:r>
              <a:rPr lang="es-MX" i="1"/>
              <a:t>SUPERVISIÓN DE MANTENIMIENTO A INFRAESTRUCTURA Y SERVICIOS GENERALES</a:t>
            </a:r>
          </a:p>
          <a:p>
            <a:pPr marL="180975" indent="-180975" algn="ctr" eaLnBrk="0" hangingPunct="0"/>
            <a:endParaRPr lang="en-US" i="1"/>
          </a:p>
          <a:p>
            <a:pPr marL="180975" indent="-180975" eaLnBrk="0" hangingPunct="0"/>
            <a:r>
              <a:rPr lang="en-US" i="1"/>
              <a:t>OBJETIVO:</a:t>
            </a:r>
            <a:endParaRPr lang="en-US" b="0">
              <a:solidFill>
                <a:schemeClr val="accent2"/>
              </a:solidFill>
            </a:endParaRPr>
          </a:p>
          <a:p>
            <a:pPr marL="180975" indent="-180975" eaLnBrk="0" hangingPunct="0"/>
            <a:endParaRPr lang="es-ES_tradnl" b="0">
              <a:solidFill>
                <a:schemeClr val="accent2"/>
              </a:solidFill>
            </a:endParaRPr>
          </a:p>
          <a:p>
            <a:pPr marL="180975" indent="-180975" algn="just" eaLnBrk="0" hangingPunct="0"/>
            <a:r>
              <a:rPr lang="es-MX" b="0"/>
              <a:t>    Mantener en operación la infraestructura del edificio para garantizar el funcionamiento del Museo</a:t>
            </a:r>
          </a:p>
          <a:p>
            <a:pPr marL="180975" indent="-180975" algn="just" eaLnBrk="0" hangingPunct="0"/>
            <a:endParaRPr lang="es-MX" b="0" i="1"/>
          </a:p>
          <a:p>
            <a:pPr marL="180975" indent="-180975" algn="just" eaLnBrk="0" hangingPunct="0"/>
            <a:endParaRPr lang="en-US" i="1"/>
          </a:p>
          <a:p>
            <a:pPr marL="180975" indent="-180975" algn="just" eaLnBrk="0" hangingPunct="0"/>
            <a:endParaRPr lang="en-US" i="1"/>
          </a:p>
          <a:p>
            <a:pPr marL="180975" indent="-180975" eaLnBrk="0" hangingPunct="0"/>
            <a:r>
              <a:rPr lang="en-US" i="1"/>
              <a:t>FUNCIONES:</a:t>
            </a:r>
          </a:p>
          <a:p>
            <a:pPr marL="180975" indent="-180975" eaLnBrk="0" hangingPunct="0"/>
            <a:endParaRPr lang="en-US" sz="1000" i="1">
              <a:solidFill>
                <a:schemeClr val="accent2"/>
              </a:solidFill>
            </a:endParaRPr>
          </a:p>
          <a:p>
            <a:pPr marL="180975" indent="-180975" algn="just" eaLnBrk="0" hangingPunct="0">
              <a:buFont typeface="Wingdings" pitchFamily="2" charset="2"/>
              <a:buChar char="§"/>
            </a:pPr>
            <a:r>
              <a:rPr lang="es-MX" b="0"/>
              <a:t>Planear, organizar y asignar los recursos humanos y materiales para el mantenimiento de infraestructura.</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Elaborar el plan anual de mantenimiento  a infraestructura de edificio y servicios asociados para presentarlo al Director de Ingeniería, Mantenimiento y Sistemas.</a:t>
            </a:r>
            <a:endParaRPr lang="es-MX" b="0">
              <a:solidFill>
                <a:srgbClr val="FF0000"/>
              </a:solidFill>
            </a:endParaRP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Elaborar los presupuestos para mantenimiento y conservación del edificio, sus servicios.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Aplicar los programas de mantenimiento en cada una de las áreas que conforman el Museo.</a:t>
            </a:r>
            <a:endParaRPr lang="es-MX" b="0">
              <a:solidFill>
                <a:srgbClr val="FF0000"/>
              </a:solidFill>
            </a:endParaRP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Optimizar los recursos haciendo un uso racional y eficiente.</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Solicitar a la Subdirección de Compras los materiales y herramientas necesarias para el mantenimiento. </a:t>
            </a:r>
            <a:endParaRPr lang="es-MX" b="0">
              <a:solidFill>
                <a:srgbClr val="FF0000"/>
              </a:solidFill>
            </a:endParaRP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Autorizar el programa interno de protección civil.</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Revisar a intervalos planificados el cumplimiento al programa de protección civil.</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Dotar y vigilar el uso adecuado del material y equipo de trabajo asignado al personal para el mantenimiento de infraestructura y servicios.</a:t>
            </a:r>
          </a:p>
        </p:txBody>
      </p:sp>
      <p:sp>
        <p:nvSpPr>
          <p:cNvPr id="97285"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97286" name="Line 6"/>
          <p:cNvSpPr>
            <a:spLocks noChangeShapeType="1"/>
          </p:cNvSpPr>
          <p:nvPr/>
        </p:nvSpPr>
        <p:spPr bwMode="auto">
          <a:xfrm>
            <a:off x="1560513" y="8645525"/>
            <a:ext cx="5153025" cy="3175"/>
          </a:xfrm>
          <a:prstGeom prst="line">
            <a:avLst/>
          </a:prstGeom>
          <a:noFill/>
          <a:ln w="9525">
            <a:solidFill>
              <a:schemeClr val="tx1"/>
            </a:solidFill>
            <a:miter lim="800000"/>
            <a:headEnd/>
            <a:tailEnd/>
          </a:ln>
        </p:spPr>
        <p:txBody>
          <a:bodyPr wrap="none"/>
          <a:lstStyle/>
          <a:p>
            <a:endParaRPr lang="es-MX"/>
          </a:p>
        </p:txBody>
      </p:sp>
      <p:sp>
        <p:nvSpPr>
          <p:cNvPr id="97287" name="Text Box 7"/>
          <p:cNvSpPr txBox="1">
            <a:spLocks noChangeArrowheads="1"/>
          </p:cNvSpPr>
          <p:nvPr/>
        </p:nvSpPr>
        <p:spPr bwMode="auto">
          <a:xfrm>
            <a:off x="2204398" y="8377238"/>
            <a:ext cx="4294188" cy="238125"/>
          </a:xfrm>
          <a:prstGeom prst="rect">
            <a:avLst/>
          </a:prstGeom>
          <a:noFill/>
          <a:ln w="9525">
            <a:noFill/>
            <a:miter lim="800000"/>
            <a:headEnd/>
            <a:tailEnd/>
          </a:ln>
        </p:spPr>
        <p:txBody>
          <a:bodyPr>
            <a:spAutoFit/>
          </a:bodyPr>
          <a:lstStyle/>
          <a:p>
            <a:pPr algn="ctr" eaLnBrk="0" hangingPunct="0">
              <a:lnSpc>
                <a:spcPct val="80000"/>
              </a:lnSpc>
            </a:pPr>
            <a:r>
              <a:rPr lang="es-MX" dirty="0" smtClean="0"/>
              <a:t>Dirección de </a:t>
            </a:r>
            <a:r>
              <a:rPr lang="es-MX" dirty="0"/>
              <a:t>Ingeniería, Mantenimiento y Sistemas</a:t>
            </a:r>
            <a:endParaRPr lang="es-ES" dirty="0"/>
          </a:p>
        </p:txBody>
      </p:sp>
      <p:sp>
        <p:nvSpPr>
          <p:cNvPr id="97288" name="Text Box 9"/>
          <p:cNvSpPr txBox="1">
            <a:spLocks noChangeArrowheads="1"/>
          </p:cNvSpPr>
          <p:nvPr/>
        </p:nvSpPr>
        <p:spPr bwMode="auto">
          <a:xfrm>
            <a:off x="2995613" y="8701088"/>
            <a:ext cx="2360612" cy="274637"/>
          </a:xfrm>
          <a:prstGeom prst="rect">
            <a:avLst/>
          </a:prstGeom>
          <a:noFill/>
          <a:ln w="9525">
            <a:noFill/>
            <a:miter lim="800000"/>
            <a:headEnd/>
            <a:tailEnd/>
          </a:ln>
        </p:spPr>
        <p:txBody>
          <a:bodyPr>
            <a:spAutoFit/>
          </a:bodyPr>
          <a:lstStyle/>
          <a:p>
            <a:pPr algn="ctr" eaLnBrk="0" hangingPunct="0"/>
            <a:r>
              <a:rPr lang="en-US" b="0"/>
              <a:t>Rubén Fraga Magaña</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9830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98308" name="Text Box 11"/>
          <p:cNvSpPr txBox="1">
            <a:spLocks noChangeArrowheads="1"/>
          </p:cNvSpPr>
          <p:nvPr/>
        </p:nvSpPr>
        <p:spPr bwMode="auto">
          <a:xfrm>
            <a:off x="1560513" y="1258888"/>
            <a:ext cx="5181600" cy="6555641"/>
          </a:xfrm>
          <a:prstGeom prst="rect">
            <a:avLst/>
          </a:prstGeom>
          <a:noFill/>
          <a:ln w="9525">
            <a:noFill/>
            <a:miter lim="800000"/>
            <a:headEnd/>
            <a:tailEnd/>
          </a:ln>
        </p:spPr>
        <p:txBody>
          <a:bodyPr>
            <a:spAutoFit/>
          </a:bodyPr>
          <a:lstStyle/>
          <a:p>
            <a:pPr marL="180975" indent="-180975" algn="ctr" eaLnBrk="0" hangingPunct="0"/>
            <a:r>
              <a:rPr lang="es-MX" i="1" dirty="0"/>
              <a:t>SUPERVISIÓN DE MANTENIMIENTO A INFRAESTRUCTURA Y SERVICIOS GENERALES</a:t>
            </a:r>
          </a:p>
          <a:p>
            <a:pPr marL="180975" indent="-180975" algn="ctr" eaLnBrk="0" hangingPunct="0"/>
            <a:r>
              <a:rPr lang="es-MX" i="1" dirty="0"/>
              <a:t>(CONTINÚA)</a:t>
            </a:r>
          </a:p>
          <a:p>
            <a:pPr marL="180975" indent="-180975" algn="ctr" eaLnBrk="0" hangingPunct="0"/>
            <a:endParaRPr lang="es-MX" b="0" dirty="0"/>
          </a:p>
          <a:p>
            <a:pPr marL="180975" indent="-180975" algn="just" eaLnBrk="0" hangingPunct="0">
              <a:buFont typeface="Wingdings" pitchFamily="2" charset="2"/>
              <a:buChar char="§"/>
            </a:pPr>
            <a:r>
              <a:rPr lang="es-MX" b="0" dirty="0"/>
              <a:t>Realizar diagnósticos periódicos de los edificios y sus servicios.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smtClean="0"/>
              <a:t>Operar </a:t>
            </a:r>
            <a:r>
              <a:rPr lang="es-MX" b="0" dirty="0"/>
              <a:t>el equipo de proyección y gradería de la sala de usos múltiples.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el óptimo funcionamiento del sistema de agua potable.</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el óptimo funcionamiento de la instalación eléctrica.</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el óptimo funcionamiento del sistema de aire acondicionado de oficinas y salas de exhibición.</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el óptimo funcionamiento del sistema de riego.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el óptimo funcionamiento de la red contra incendios.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el óptimo funcionamiento del sistema de voz y datos.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el óptimo funcionamiento de las instalaciones sanitarias.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el óptimo funcionamiento del mecanismo de la caída de agua de la torre.</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Supervisar el óptimo funcionamiento del sistema automatizado de cámaras de vigilancia.</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Solicitar y supervisar los trabajos de diversos mantenimientos.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Estas funciones son enunciativas, más no limitativas.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endParaRPr lang="es-MX" b="0" dirty="0"/>
          </a:p>
        </p:txBody>
      </p:sp>
      <p:sp>
        <p:nvSpPr>
          <p:cNvPr id="98309"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98310" name="Line 6"/>
          <p:cNvSpPr>
            <a:spLocks noChangeShapeType="1"/>
          </p:cNvSpPr>
          <p:nvPr/>
        </p:nvSpPr>
        <p:spPr bwMode="auto">
          <a:xfrm>
            <a:off x="1560513" y="8645525"/>
            <a:ext cx="5153025" cy="3175"/>
          </a:xfrm>
          <a:prstGeom prst="line">
            <a:avLst/>
          </a:prstGeom>
          <a:noFill/>
          <a:ln w="9525">
            <a:solidFill>
              <a:schemeClr val="tx1"/>
            </a:solidFill>
            <a:miter lim="800000"/>
            <a:headEnd/>
            <a:tailEnd/>
          </a:ln>
        </p:spPr>
        <p:txBody>
          <a:bodyPr wrap="none"/>
          <a:lstStyle/>
          <a:p>
            <a:endParaRPr lang="es-MX"/>
          </a:p>
        </p:txBody>
      </p:sp>
      <p:sp>
        <p:nvSpPr>
          <p:cNvPr id="98311" name="Text Box 7"/>
          <p:cNvSpPr txBox="1">
            <a:spLocks noChangeArrowheads="1"/>
          </p:cNvSpPr>
          <p:nvPr/>
        </p:nvSpPr>
        <p:spPr bwMode="auto">
          <a:xfrm>
            <a:off x="2190750" y="8377238"/>
            <a:ext cx="4294188" cy="238125"/>
          </a:xfrm>
          <a:prstGeom prst="rect">
            <a:avLst/>
          </a:prstGeom>
          <a:noFill/>
          <a:ln w="9525">
            <a:noFill/>
            <a:miter lim="800000"/>
            <a:headEnd/>
            <a:tailEnd/>
          </a:ln>
        </p:spPr>
        <p:txBody>
          <a:bodyPr>
            <a:spAutoFit/>
          </a:bodyPr>
          <a:lstStyle/>
          <a:p>
            <a:pPr algn="ctr" eaLnBrk="0" hangingPunct="0">
              <a:lnSpc>
                <a:spcPct val="80000"/>
              </a:lnSpc>
            </a:pPr>
            <a:r>
              <a:rPr lang="es-MX" dirty="0" smtClean="0"/>
              <a:t>Dirección de </a:t>
            </a:r>
            <a:r>
              <a:rPr lang="es-MX" dirty="0"/>
              <a:t>Ingeniería, Mantenimiento y Sistemas</a:t>
            </a:r>
            <a:endParaRPr lang="es-ES" dirty="0"/>
          </a:p>
        </p:txBody>
      </p:sp>
      <p:sp>
        <p:nvSpPr>
          <p:cNvPr id="98312" name="Text Box 9"/>
          <p:cNvSpPr txBox="1">
            <a:spLocks noChangeArrowheads="1"/>
          </p:cNvSpPr>
          <p:nvPr/>
        </p:nvSpPr>
        <p:spPr bwMode="auto">
          <a:xfrm>
            <a:off x="2995613" y="8701088"/>
            <a:ext cx="2360612" cy="274637"/>
          </a:xfrm>
          <a:prstGeom prst="rect">
            <a:avLst/>
          </a:prstGeom>
          <a:noFill/>
          <a:ln w="9525">
            <a:noFill/>
            <a:miter lim="800000"/>
            <a:headEnd/>
            <a:tailEnd/>
          </a:ln>
        </p:spPr>
        <p:txBody>
          <a:bodyPr>
            <a:spAutoFit/>
          </a:bodyPr>
          <a:lstStyle/>
          <a:p>
            <a:pPr algn="ctr" eaLnBrk="0" hangingPunct="0"/>
            <a:r>
              <a:rPr lang="en-US" b="0"/>
              <a:t>Rubén Fraga Magaña</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9933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99332" name="Text Box 11"/>
          <p:cNvSpPr txBox="1">
            <a:spLocks noChangeArrowheads="1"/>
          </p:cNvSpPr>
          <p:nvPr/>
        </p:nvSpPr>
        <p:spPr bwMode="auto">
          <a:xfrm>
            <a:off x="1557338" y="1258888"/>
            <a:ext cx="5181600" cy="7048083"/>
          </a:xfrm>
          <a:prstGeom prst="rect">
            <a:avLst/>
          </a:prstGeom>
          <a:noFill/>
          <a:ln w="9525">
            <a:noFill/>
            <a:miter lim="800000"/>
            <a:headEnd/>
            <a:tailEnd/>
          </a:ln>
        </p:spPr>
        <p:txBody>
          <a:bodyPr>
            <a:spAutoFit/>
          </a:bodyPr>
          <a:lstStyle/>
          <a:p>
            <a:pPr marL="180975" indent="-180975" algn="ctr" eaLnBrk="0" hangingPunct="0"/>
            <a:r>
              <a:rPr lang="es-MX" i="1" dirty="0"/>
              <a:t>ESPECIALISTA EN OFICIOS </a:t>
            </a:r>
          </a:p>
          <a:p>
            <a:pPr marL="180975" indent="-180975" algn="ctr" eaLnBrk="0" hangingPunct="0"/>
            <a:endParaRPr lang="en-US" i="1" dirty="0"/>
          </a:p>
          <a:p>
            <a:pPr marL="180975" indent="-180975" eaLnBrk="0" hangingPunct="0"/>
            <a:r>
              <a:rPr lang="en-US" i="1" dirty="0"/>
              <a:t>OBJETIVO:</a:t>
            </a:r>
            <a:endParaRPr lang="en-US" b="0" dirty="0">
              <a:solidFill>
                <a:schemeClr val="accent2"/>
              </a:solidFill>
            </a:endParaRPr>
          </a:p>
          <a:p>
            <a:pPr marL="180975" indent="-180975" eaLnBrk="0" hangingPunct="0"/>
            <a:endParaRPr lang="es-ES_tradnl" b="0" dirty="0">
              <a:solidFill>
                <a:schemeClr val="accent2"/>
              </a:solidFill>
            </a:endParaRPr>
          </a:p>
          <a:p>
            <a:pPr marL="180975" indent="-180975" algn="just" eaLnBrk="0" hangingPunct="0"/>
            <a:r>
              <a:rPr lang="es-MX" b="0" dirty="0"/>
              <a:t>    Cumplir con los trabajos asignados en el tiempo estimado y con la calidad requerida.</a:t>
            </a:r>
          </a:p>
          <a:p>
            <a:pPr marL="180975" indent="-180975" algn="just" eaLnBrk="0" hangingPunct="0"/>
            <a:endParaRPr lang="es-MX" sz="1000" b="0" i="1" dirty="0"/>
          </a:p>
          <a:p>
            <a:pPr marL="180975" indent="-180975" algn="just" eaLnBrk="0" hangingPunct="0"/>
            <a:endParaRPr lang="es-MX" sz="1000" b="0" i="1" dirty="0"/>
          </a:p>
          <a:p>
            <a:pPr marL="180975" indent="-180975" algn="just" eaLnBrk="0" hangingPunct="0"/>
            <a:endParaRPr lang="en-US" sz="1000" i="1" dirty="0"/>
          </a:p>
          <a:p>
            <a:pPr marL="180975" indent="-180975" eaLnBrk="0" hangingPunct="0"/>
            <a:r>
              <a:rPr lang="en-US" i="1" dirty="0"/>
              <a:t>FUNCIONES:</a:t>
            </a:r>
          </a:p>
          <a:p>
            <a:pPr marL="180975" indent="-180975" eaLnBrk="0" hangingPunct="0"/>
            <a:endParaRPr lang="en-US" sz="800" i="1" dirty="0">
              <a:solidFill>
                <a:schemeClr val="accent2"/>
              </a:solidFill>
            </a:endParaRPr>
          </a:p>
          <a:p>
            <a:pPr marL="180975" indent="-180975" algn="just" eaLnBrk="0" hangingPunct="0">
              <a:buFont typeface="Wingdings" pitchFamily="2" charset="2"/>
              <a:buChar char="§"/>
            </a:pPr>
            <a:r>
              <a:rPr lang="es-MX" b="0" dirty="0"/>
              <a:t>Realizar los trabajos establecidos en las órdenes de trabajo que solicite la Subdirecciones de Mantenimiento a Infraestructura y Servicios Generales.</a:t>
            </a:r>
            <a:endParaRPr lang="es-ES" b="0" dirty="0"/>
          </a:p>
          <a:p>
            <a:pPr marL="180975" indent="-180975" algn="ctr">
              <a:buFont typeface="Wingdings" pitchFamily="2" charset="2"/>
              <a:buChar char="§"/>
            </a:pPr>
            <a:endParaRPr lang="es-MX" sz="1000" b="0" dirty="0"/>
          </a:p>
          <a:p>
            <a:pPr marL="180975" indent="-180975" algn="just" eaLnBrk="0" hangingPunct="0">
              <a:buFont typeface="Wingdings" pitchFamily="2" charset="2"/>
              <a:buChar char="§"/>
            </a:pPr>
            <a:r>
              <a:rPr lang="es-MX" b="0" dirty="0"/>
              <a:t>Realizar el mantenimiento preventivo y correctivo a los equipos, instalaciones y mobiliario del Museo.</a:t>
            </a:r>
          </a:p>
          <a:p>
            <a:pPr marL="180975" indent="-180975" algn="just" eaLnBrk="0" hangingPunct="0">
              <a:buFont typeface="Wingdings" pitchFamily="2" charset="2"/>
              <a:buChar char="§"/>
            </a:pPr>
            <a:endParaRPr lang="es-MX" sz="1000" b="0" dirty="0"/>
          </a:p>
          <a:p>
            <a:pPr marL="180975" indent="-180975" algn="just" eaLnBrk="0" hangingPunct="0">
              <a:buFont typeface="Wingdings" pitchFamily="2" charset="2"/>
              <a:buChar char="§"/>
            </a:pPr>
            <a:r>
              <a:rPr lang="es-MX" b="0" dirty="0"/>
              <a:t>Solicitar a </a:t>
            </a:r>
            <a:r>
              <a:rPr lang="es-MX" b="0" dirty="0" smtClean="0"/>
              <a:t> Supervisión de </a:t>
            </a:r>
            <a:r>
              <a:rPr lang="es-MX" b="0" dirty="0"/>
              <a:t>Mantenimiento a Infraestructura y Servicios Generales los materiales, herramientas e insumos para realizar su trabajo</a:t>
            </a:r>
            <a:r>
              <a:rPr lang="es-MX" b="0" dirty="0">
                <a:solidFill>
                  <a:srgbClr val="FF0000"/>
                </a:solidFill>
              </a:rPr>
              <a:t>. </a:t>
            </a:r>
          </a:p>
          <a:p>
            <a:pPr marL="180975" indent="-180975" algn="just" eaLnBrk="0" hangingPunct="0">
              <a:buFont typeface="Wingdings" pitchFamily="2" charset="2"/>
              <a:buChar char="§"/>
            </a:pPr>
            <a:endParaRPr lang="es-MX" sz="1000" b="0" dirty="0"/>
          </a:p>
          <a:p>
            <a:pPr marL="180975" indent="-180975" algn="just" eaLnBrk="0" hangingPunct="0">
              <a:buFont typeface="Wingdings" pitchFamily="2" charset="2"/>
              <a:buChar char="§"/>
            </a:pPr>
            <a:r>
              <a:rPr lang="es-MX" b="0" dirty="0"/>
              <a:t>Cumplir con las especificaciones de calidad establecidas en los manuales de cada una de las exhibiciones y equipos del Museo.</a:t>
            </a:r>
            <a:endParaRPr lang="es-MX" b="0" dirty="0">
              <a:solidFill>
                <a:srgbClr val="FF0000"/>
              </a:solidFill>
            </a:endParaRPr>
          </a:p>
          <a:p>
            <a:pPr marL="180975" indent="-180975" algn="just" eaLnBrk="0" hangingPunct="0">
              <a:buFont typeface="Wingdings" pitchFamily="2" charset="2"/>
              <a:buChar char="§"/>
            </a:pPr>
            <a:endParaRPr lang="es-MX" sz="1000" b="0" dirty="0"/>
          </a:p>
          <a:p>
            <a:pPr marL="180975" indent="-180975" algn="just" eaLnBrk="0" hangingPunct="0">
              <a:buFont typeface="Wingdings" pitchFamily="2" charset="2"/>
              <a:buChar char="§"/>
            </a:pPr>
            <a:r>
              <a:rPr lang="es-MX" b="0" dirty="0"/>
              <a:t>Cumplir con las condiciones operativas de seguridad.</a:t>
            </a:r>
          </a:p>
          <a:p>
            <a:pPr marL="180975" indent="-180975" algn="just" eaLnBrk="0" hangingPunct="0">
              <a:buFont typeface="Wingdings" pitchFamily="2" charset="2"/>
              <a:buChar char="§"/>
            </a:pPr>
            <a:endParaRPr lang="es-MX" sz="1000" b="0" dirty="0"/>
          </a:p>
          <a:p>
            <a:pPr marL="180975" indent="-180975" algn="just" eaLnBrk="0" hangingPunct="0">
              <a:buFont typeface="Wingdings" pitchFamily="2" charset="2"/>
              <a:buChar char="§"/>
            </a:pPr>
            <a:r>
              <a:rPr lang="es-MX" b="0" dirty="0"/>
              <a:t>Atender solicitudes de las diferentes áreas del museo de mantenimiento preventivo y correctivo. </a:t>
            </a:r>
            <a:endParaRPr lang="es-MX" b="0" dirty="0">
              <a:solidFill>
                <a:srgbClr val="FF0000"/>
              </a:solidFill>
            </a:endParaRPr>
          </a:p>
          <a:p>
            <a:pPr marL="180975" indent="-180975" algn="just" eaLnBrk="0" hangingPunct="0">
              <a:buFont typeface="Wingdings" pitchFamily="2" charset="2"/>
              <a:buChar char="§"/>
            </a:pPr>
            <a:endParaRPr lang="es-MX" sz="1000" b="0" dirty="0"/>
          </a:p>
          <a:p>
            <a:pPr marL="180975" indent="-180975" algn="just" eaLnBrk="0" hangingPunct="0">
              <a:buFont typeface="Wingdings" pitchFamily="2" charset="2"/>
              <a:buChar char="§"/>
            </a:pPr>
            <a:r>
              <a:rPr lang="es-MX" b="0" dirty="0"/>
              <a:t>Diagnosticar la falla de exhibiciones y equipos y determinar el tiempo de solución. </a:t>
            </a:r>
            <a:r>
              <a:rPr lang="es-MX" b="0" dirty="0">
                <a:solidFill>
                  <a:srgbClr val="FF0000"/>
                </a:solidFill>
              </a:rPr>
              <a:t> </a:t>
            </a:r>
          </a:p>
          <a:p>
            <a:pPr marL="180975" indent="-180975" algn="just" eaLnBrk="0" hangingPunct="0">
              <a:buFont typeface="Wingdings" pitchFamily="2" charset="2"/>
              <a:buChar char="§"/>
            </a:pPr>
            <a:endParaRPr lang="es-MX" sz="1000" b="0" dirty="0"/>
          </a:p>
          <a:p>
            <a:pPr marL="180975" indent="-180975" algn="just" eaLnBrk="0" hangingPunct="0">
              <a:buFont typeface="Wingdings" pitchFamily="2" charset="2"/>
              <a:buChar char="§"/>
            </a:pPr>
            <a:r>
              <a:rPr lang="es-MX" b="0" dirty="0"/>
              <a:t>Ejecutar las rutinas de mantenimiento dentro de las instalaciones del museo.</a:t>
            </a:r>
          </a:p>
          <a:p>
            <a:pPr marL="180975" indent="-180975" algn="just" eaLnBrk="0" hangingPunct="0">
              <a:buFont typeface="Wingdings" pitchFamily="2" charset="2"/>
              <a:buChar char="§"/>
            </a:pPr>
            <a:endParaRPr lang="es-MX" sz="1000" b="0" dirty="0"/>
          </a:p>
          <a:p>
            <a:pPr marL="180975" indent="-180975" algn="just" eaLnBrk="0" hangingPunct="0">
              <a:buFont typeface="Wingdings" pitchFamily="2" charset="2"/>
              <a:buChar char="§"/>
            </a:pPr>
            <a:r>
              <a:rPr lang="es-MX" b="0" dirty="0"/>
              <a:t>Reportar a la </a:t>
            </a:r>
            <a:r>
              <a:rPr lang="es-MX" b="0" dirty="0" smtClean="0"/>
              <a:t>Supervisión de </a:t>
            </a:r>
            <a:r>
              <a:rPr lang="es-MX" b="0" dirty="0"/>
              <a:t>Mantenimientos a Infraestructura y Servicios Generales las actividades de mantenimiento realizadas. </a:t>
            </a:r>
            <a:endParaRPr lang="es-MX" b="0" dirty="0">
              <a:solidFill>
                <a:srgbClr val="FF0000"/>
              </a:solidFill>
            </a:endParaRPr>
          </a:p>
          <a:p>
            <a:pPr marL="180975" indent="-180975" eaLnBrk="0" hangingPunct="0">
              <a:buFont typeface="Wingdings" pitchFamily="2" charset="2"/>
              <a:buChar char="§"/>
            </a:pPr>
            <a:endParaRPr lang="es-MX" sz="1000" b="0" dirty="0">
              <a:solidFill>
                <a:srgbClr val="FF0000"/>
              </a:solidFill>
            </a:endParaRPr>
          </a:p>
          <a:p>
            <a:pPr marL="180975" indent="-180975" eaLnBrk="0" hangingPunct="0">
              <a:buFont typeface="Wingdings" pitchFamily="2" charset="2"/>
              <a:buChar char="§"/>
            </a:pPr>
            <a:r>
              <a:rPr lang="es-MX" b="0" dirty="0"/>
              <a:t>Estas funciones son enunciativas, más no limitativas.</a:t>
            </a:r>
          </a:p>
        </p:txBody>
      </p:sp>
      <p:sp>
        <p:nvSpPr>
          <p:cNvPr id="99333"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99334" name="Line 6"/>
          <p:cNvSpPr>
            <a:spLocks noChangeShapeType="1"/>
          </p:cNvSpPr>
          <p:nvPr/>
        </p:nvSpPr>
        <p:spPr bwMode="auto">
          <a:xfrm>
            <a:off x="1560513" y="8645525"/>
            <a:ext cx="5153025" cy="3175"/>
          </a:xfrm>
          <a:prstGeom prst="line">
            <a:avLst/>
          </a:prstGeom>
          <a:noFill/>
          <a:ln w="9525">
            <a:solidFill>
              <a:schemeClr val="tx1"/>
            </a:solidFill>
            <a:miter lim="800000"/>
            <a:headEnd/>
            <a:tailEnd/>
          </a:ln>
        </p:spPr>
        <p:txBody>
          <a:bodyPr wrap="none"/>
          <a:lstStyle/>
          <a:p>
            <a:endParaRPr lang="es-MX"/>
          </a:p>
        </p:txBody>
      </p:sp>
      <p:sp>
        <p:nvSpPr>
          <p:cNvPr id="99335" name="Text Box 7"/>
          <p:cNvSpPr txBox="1">
            <a:spLocks noChangeArrowheads="1"/>
          </p:cNvSpPr>
          <p:nvPr/>
        </p:nvSpPr>
        <p:spPr bwMode="auto">
          <a:xfrm>
            <a:off x="2190750" y="8377238"/>
            <a:ext cx="4294188" cy="238125"/>
          </a:xfrm>
          <a:prstGeom prst="rect">
            <a:avLst/>
          </a:prstGeom>
          <a:noFill/>
          <a:ln w="9525">
            <a:noFill/>
            <a:miter lim="800000"/>
            <a:headEnd/>
            <a:tailEnd/>
          </a:ln>
        </p:spPr>
        <p:txBody>
          <a:bodyPr>
            <a:spAutoFit/>
          </a:bodyPr>
          <a:lstStyle/>
          <a:p>
            <a:pPr algn="ctr" eaLnBrk="0" hangingPunct="0">
              <a:lnSpc>
                <a:spcPct val="80000"/>
              </a:lnSpc>
            </a:pPr>
            <a:r>
              <a:rPr lang="es-MX" dirty="0" smtClean="0"/>
              <a:t>Dirección de </a:t>
            </a:r>
            <a:r>
              <a:rPr lang="es-MX" dirty="0"/>
              <a:t>Ingeniería, Mantenimiento y Sistemas</a:t>
            </a:r>
            <a:endParaRPr lang="es-ES" dirty="0"/>
          </a:p>
        </p:txBody>
      </p:sp>
      <p:sp>
        <p:nvSpPr>
          <p:cNvPr id="99336" name="Text Box 9"/>
          <p:cNvSpPr txBox="1">
            <a:spLocks noChangeArrowheads="1"/>
          </p:cNvSpPr>
          <p:nvPr/>
        </p:nvSpPr>
        <p:spPr bwMode="auto">
          <a:xfrm>
            <a:off x="2995613" y="8701088"/>
            <a:ext cx="2360612" cy="274637"/>
          </a:xfrm>
          <a:prstGeom prst="rect">
            <a:avLst/>
          </a:prstGeom>
          <a:noFill/>
          <a:ln w="9525">
            <a:noFill/>
            <a:miter lim="800000"/>
            <a:headEnd/>
            <a:tailEnd/>
          </a:ln>
        </p:spPr>
        <p:txBody>
          <a:bodyPr>
            <a:spAutoFit/>
          </a:bodyPr>
          <a:lstStyle/>
          <a:p>
            <a:pPr algn="ctr" eaLnBrk="0" hangingPunct="0"/>
            <a:r>
              <a:rPr lang="en-US" b="0"/>
              <a:t>Rubén Fraga Magaña</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10035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00356" name="Text Box 11"/>
          <p:cNvSpPr txBox="1">
            <a:spLocks noChangeArrowheads="1"/>
          </p:cNvSpPr>
          <p:nvPr/>
        </p:nvSpPr>
        <p:spPr bwMode="auto">
          <a:xfrm>
            <a:off x="1557338" y="1258888"/>
            <a:ext cx="5181600" cy="7294562"/>
          </a:xfrm>
          <a:prstGeom prst="rect">
            <a:avLst/>
          </a:prstGeom>
          <a:noFill/>
          <a:ln w="9525">
            <a:noFill/>
            <a:miter lim="800000"/>
            <a:headEnd/>
            <a:tailEnd/>
          </a:ln>
        </p:spPr>
        <p:txBody>
          <a:bodyPr>
            <a:spAutoFit/>
          </a:bodyPr>
          <a:lstStyle/>
          <a:p>
            <a:pPr marL="180975" indent="-180975" algn="ctr" eaLnBrk="0" hangingPunct="0"/>
            <a:r>
              <a:rPr lang="es-MX" i="1"/>
              <a:t>SUPERVISÓN DE GRÁFICOS</a:t>
            </a:r>
          </a:p>
          <a:p>
            <a:pPr marL="180975" indent="-180975" algn="ctr" eaLnBrk="0" hangingPunct="0"/>
            <a:endParaRPr lang="en-US" i="1"/>
          </a:p>
          <a:p>
            <a:pPr marL="180975" indent="-180975" eaLnBrk="0" hangingPunct="0"/>
            <a:r>
              <a:rPr lang="en-US" i="1"/>
              <a:t>OBJETIVO:</a:t>
            </a:r>
            <a:endParaRPr lang="en-US" b="0">
              <a:solidFill>
                <a:schemeClr val="accent2"/>
              </a:solidFill>
            </a:endParaRPr>
          </a:p>
          <a:p>
            <a:pPr marL="180975" indent="-180975" eaLnBrk="0" hangingPunct="0"/>
            <a:endParaRPr lang="es-ES_tradnl" b="0">
              <a:solidFill>
                <a:schemeClr val="accent2"/>
              </a:solidFill>
            </a:endParaRPr>
          </a:p>
          <a:p>
            <a:pPr marL="180975" indent="-180975" algn="just" eaLnBrk="0" hangingPunct="0"/>
            <a:r>
              <a:rPr lang="es-MX" b="0"/>
              <a:t>    Mantener la información gráfica y explicativa en buen estado de cada exhibición, ejecutando las actividades de mantenimiento preventivo y correctivo a los gráficos, flipbook, y cédulas de cada exhibición del Museo.</a:t>
            </a:r>
            <a:endParaRPr lang="es-ES" b="0"/>
          </a:p>
          <a:p>
            <a:pPr marL="180975" indent="-180975" algn="just" eaLnBrk="0" hangingPunct="0"/>
            <a:endParaRPr lang="es-MX" b="0" i="1"/>
          </a:p>
          <a:p>
            <a:pPr marL="180975" indent="-180975" algn="just" eaLnBrk="0" hangingPunct="0"/>
            <a:endParaRPr lang="es-MX" b="0" i="1"/>
          </a:p>
          <a:p>
            <a:pPr marL="180975" indent="-180975" algn="just" eaLnBrk="0" hangingPunct="0"/>
            <a:endParaRPr lang="es-MX" b="0" i="1"/>
          </a:p>
          <a:p>
            <a:pPr marL="180975" indent="-180975" eaLnBrk="0" hangingPunct="0"/>
            <a:r>
              <a:rPr lang="en-US" i="1"/>
              <a:t>FUNCIONES:</a:t>
            </a:r>
          </a:p>
          <a:p>
            <a:pPr marL="180975" indent="-180975" eaLnBrk="0" hangingPunct="0"/>
            <a:endParaRPr lang="en-US" i="1"/>
          </a:p>
          <a:p>
            <a:pPr marL="180975" indent="-180975" algn="just" eaLnBrk="0" hangingPunct="0">
              <a:buFont typeface="Wingdings" pitchFamily="2" charset="2"/>
              <a:buChar char="§"/>
            </a:pPr>
            <a:r>
              <a:rPr lang="es-MX" b="0"/>
              <a:t> Atender solicitudes de mantenimiento preventivo y correctivo.</a:t>
            </a:r>
          </a:p>
          <a:p>
            <a:pPr marL="180975" indent="-180975" algn="just" eaLnBrk="0" hangingPunct="0">
              <a:buFont typeface="Wingdings" pitchFamily="2" charset="2"/>
              <a:buChar char="§"/>
            </a:pPr>
            <a:endParaRPr lang="es-ES" b="0"/>
          </a:p>
          <a:p>
            <a:pPr marL="180975" indent="-180975" algn="just" eaLnBrk="0" hangingPunct="0">
              <a:buFont typeface="Wingdings" pitchFamily="2" charset="2"/>
              <a:buChar char="§"/>
            </a:pPr>
            <a:r>
              <a:rPr lang="es-MX" b="0"/>
              <a:t> Determinar la causa del mantenimiento correctivo.</a:t>
            </a:r>
            <a:endParaRPr lang="es-ES"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Determinar el tiempo de reposición de gráficos.</a:t>
            </a:r>
            <a:endParaRPr lang="es-ES"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Solucionar las fallas reportadas aplicando mantenimiento   preventivo y/o correctivo.</a:t>
            </a:r>
            <a:endParaRPr lang="es-ES"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Efectuar trabajos con máquinas herramientas relacionados con   actividades propias del puesto.	</a:t>
            </a:r>
            <a:endParaRPr lang="es-ES"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Efectuar recorridos de inspección de gráficos.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Reponer gráficos y cédulas.</a:t>
            </a:r>
            <a:endParaRPr lang="es-ES"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Detectar y corregir fallas de diseño gráfico y ortográfico.</a:t>
            </a:r>
            <a:endParaRPr lang="es-ES"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Llevar stock de piezas de reposición.</a:t>
            </a:r>
            <a:endParaRPr lang="es-ES"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Organizar información de archivos de gráficos en digital.</a:t>
            </a:r>
            <a:endParaRPr lang="es-ES"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Realizar trabajos para los nuevos diseños de exhibiciones y </a:t>
            </a:r>
            <a:r>
              <a:rPr lang="es-ES" b="0"/>
              <a:t> </a:t>
            </a:r>
            <a:r>
              <a:rPr lang="es-MX" b="0"/>
              <a:t>eventos.</a:t>
            </a:r>
            <a:endParaRPr lang="es-ES" b="0"/>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 Estas funciones son enunciativas, más no limitativas.</a:t>
            </a:r>
          </a:p>
          <a:p>
            <a:pPr marL="180975" indent="-180975" algn="just" eaLnBrk="0" hangingPunct="0">
              <a:buFont typeface="Wingdings" pitchFamily="2" charset="2"/>
              <a:buChar char="§"/>
            </a:pPr>
            <a:endParaRPr lang="es-MX" b="0"/>
          </a:p>
        </p:txBody>
      </p:sp>
      <p:sp>
        <p:nvSpPr>
          <p:cNvPr id="100357"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100358" name="Line 6"/>
          <p:cNvSpPr>
            <a:spLocks noChangeShapeType="1"/>
          </p:cNvSpPr>
          <p:nvPr/>
        </p:nvSpPr>
        <p:spPr bwMode="auto">
          <a:xfrm>
            <a:off x="1560513" y="8645525"/>
            <a:ext cx="5153025" cy="3175"/>
          </a:xfrm>
          <a:prstGeom prst="line">
            <a:avLst/>
          </a:prstGeom>
          <a:noFill/>
          <a:ln w="9525">
            <a:solidFill>
              <a:schemeClr val="tx1"/>
            </a:solidFill>
            <a:miter lim="800000"/>
            <a:headEnd/>
            <a:tailEnd/>
          </a:ln>
        </p:spPr>
        <p:txBody>
          <a:bodyPr wrap="none"/>
          <a:lstStyle/>
          <a:p>
            <a:endParaRPr lang="es-MX"/>
          </a:p>
        </p:txBody>
      </p:sp>
      <p:sp>
        <p:nvSpPr>
          <p:cNvPr id="100359" name="Text Box 7"/>
          <p:cNvSpPr txBox="1">
            <a:spLocks noChangeArrowheads="1"/>
          </p:cNvSpPr>
          <p:nvPr/>
        </p:nvSpPr>
        <p:spPr bwMode="auto">
          <a:xfrm>
            <a:off x="2190750" y="8377238"/>
            <a:ext cx="4294188" cy="238125"/>
          </a:xfrm>
          <a:prstGeom prst="rect">
            <a:avLst/>
          </a:prstGeom>
          <a:noFill/>
          <a:ln w="9525">
            <a:noFill/>
            <a:miter lim="800000"/>
            <a:headEnd/>
            <a:tailEnd/>
          </a:ln>
        </p:spPr>
        <p:txBody>
          <a:bodyPr>
            <a:spAutoFit/>
          </a:bodyPr>
          <a:lstStyle/>
          <a:p>
            <a:pPr algn="ctr" eaLnBrk="0" hangingPunct="0">
              <a:lnSpc>
                <a:spcPct val="80000"/>
              </a:lnSpc>
            </a:pPr>
            <a:r>
              <a:rPr lang="es-MX" dirty="0" smtClean="0"/>
              <a:t>Dirección de </a:t>
            </a:r>
            <a:r>
              <a:rPr lang="es-MX" dirty="0"/>
              <a:t>Ingeniería, Mantenimiento y Sistemas</a:t>
            </a:r>
            <a:endParaRPr lang="es-ES" dirty="0"/>
          </a:p>
        </p:txBody>
      </p:sp>
      <p:sp>
        <p:nvSpPr>
          <p:cNvPr id="100360" name="Text Box 9"/>
          <p:cNvSpPr txBox="1">
            <a:spLocks noChangeArrowheads="1"/>
          </p:cNvSpPr>
          <p:nvPr/>
        </p:nvSpPr>
        <p:spPr bwMode="auto">
          <a:xfrm>
            <a:off x="2995613" y="8701088"/>
            <a:ext cx="2360612" cy="274637"/>
          </a:xfrm>
          <a:prstGeom prst="rect">
            <a:avLst/>
          </a:prstGeom>
          <a:noFill/>
          <a:ln w="9525">
            <a:noFill/>
            <a:miter lim="800000"/>
            <a:headEnd/>
            <a:tailEnd/>
          </a:ln>
        </p:spPr>
        <p:txBody>
          <a:bodyPr>
            <a:spAutoFit/>
          </a:bodyPr>
          <a:lstStyle/>
          <a:p>
            <a:pPr algn="ctr" eaLnBrk="0" hangingPunct="0"/>
            <a:r>
              <a:rPr lang="en-US" b="0"/>
              <a:t>Rubén Fraga Magaña</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101379"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01380" name="Text Box 11"/>
          <p:cNvSpPr txBox="1">
            <a:spLocks noChangeArrowheads="1"/>
          </p:cNvSpPr>
          <p:nvPr/>
        </p:nvSpPr>
        <p:spPr bwMode="auto">
          <a:xfrm>
            <a:off x="1557338" y="1244600"/>
            <a:ext cx="5181600" cy="6846888"/>
          </a:xfrm>
          <a:prstGeom prst="rect">
            <a:avLst/>
          </a:prstGeom>
          <a:noFill/>
          <a:ln w="9525">
            <a:noFill/>
            <a:miter lim="800000"/>
            <a:headEnd/>
            <a:tailEnd/>
          </a:ln>
        </p:spPr>
        <p:txBody>
          <a:bodyPr>
            <a:spAutoFit/>
          </a:bodyPr>
          <a:lstStyle/>
          <a:p>
            <a:pPr marL="180975" indent="-180975" algn="ctr" eaLnBrk="0" hangingPunct="0"/>
            <a:r>
              <a:rPr lang="es-MX" i="1"/>
              <a:t>SUBDIRECCIÓN DE SISTEMAS</a:t>
            </a:r>
          </a:p>
          <a:p>
            <a:pPr marL="180975" indent="-180975" eaLnBrk="0" hangingPunct="0"/>
            <a:endParaRPr lang="en-US" i="1"/>
          </a:p>
          <a:p>
            <a:pPr marL="180975" indent="-180975" eaLnBrk="0" hangingPunct="0"/>
            <a:r>
              <a:rPr lang="en-US" i="1"/>
              <a:t>OBJETIVO:</a:t>
            </a:r>
            <a:endParaRPr lang="en-US" b="0">
              <a:solidFill>
                <a:schemeClr val="accent2"/>
              </a:solidFill>
            </a:endParaRPr>
          </a:p>
          <a:p>
            <a:pPr marL="180975" indent="-180975" algn="just" eaLnBrk="0" hangingPunct="0">
              <a:buFont typeface="Wingdings" pitchFamily="2" charset="2"/>
              <a:buNone/>
            </a:pPr>
            <a:endParaRPr lang="es-ES" b="0"/>
          </a:p>
          <a:p>
            <a:pPr marL="180975" indent="-180975" algn="just" eaLnBrk="0" hangingPunct="0">
              <a:buFont typeface="Wingdings" pitchFamily="2" charset="2"/>
              <a:buNone/>
            </a:pPr>
            <a:r>
              <a:rPr lang="es-ES" b="0"/>
              <a:t>    Planificar, dirigir, coordinar y ejecutar las actividades concernientes al procesamiento electrónico de datos, así como la investigación, evaluación y propuestas sobre la factibilidad de mecanización en los procesos informáticos.</a:t>
            </a:r>
            <a:endParaRPr lang="es-MX" b="0"/>
          </a:p>
          <a:p>
            <a:pPr marL="180975" indent="-180975" eaLnBrk="0" hangingPunct="0"/>
            <a:endParaRPr lang="en-US" i="1"/>
          </a:p>
          <a:p>
            <a:pPr marL="180975" indent="-180975" eaLnBrk="0" hangingPunct="0"/>
            <a:endParaRPr lang="en-US" i="1"/>
          </a:p>
          <a:p>
            <a:pPr marL="180975" indent="-180975" eaLnBrk="0" hangingPunct="0"/>
            <a:endParaRPr lang="en-US" i="1"/>
          </a:p>
          <a:p>
            <a:pPr marL="180975" indent="-180975" eaLnBrk="0" hangingPunct="0"/>
            <a:r>
              <a:rPr lang="en-US" i="1"/>
              <a:t>FUNCIONES:</a:t>
            </a:r>
          </a:p>
          <a:p>
            <a:pPr marL="180975" indent="-180975" algn="just" eaLnBrk="0" hangingPunct="0">
              <a:buFontTx/>
              <a:buChar char="•"/>
            </a:pPr>
            <a:endParaRPr lang="es-MX" b="0"/>
          </a:p>
          <a:p>
            <a:pPr marL="180975" indent="-180975" algn="just" eaLnBrk="0" hangingPunct="0">
              <a:buFont typeface="Wingdings" pitchFamily="2" charset="2"/>
              <a:buChar char="§"/>
            </a:pPr>
            <a:r>
              <a:rPr lang="es-MX" b="0"/>
              <a:t>Diseñar, instalar y mantener la infraestructura de los equipos de cómputo del Museo.</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Diseñar, instalar y dar mantenimiento a las redes, y programas que se utilizan en la tienda, taquilla, conmutador para el buen funcionamiento del Museo.</a:t>
            </a:r>
          </a:p>
          <a:p>
            <a:pPr marL="180975" indent="-180975" algn="just" eaLnBrk="0" hangingPunct="0">
              <a:buFont typeface="Wingdings" pitchFamily="2" charset="2"/>
              <a:buChar char="§"/>
            </a:pPr>
            <a:endParaRPr lang="es-MX" i="1"/>
          </a:p>
          <a:p>
            <a:pPr marL="180975" indent="-180975" algn="just" eaLnBrk="0" hangingPunct="0">
              <a:buFont typeface="Wingdings" pitchFamily="2" charset="2"/>
              <a:buChar char="§"/>
            </a:pPr>
            <a:r>
              <a:rPr lang="es-MX" b="0"/>
              <a:t>Garantizar la operación de los sistemas informáticos del área de oficinas del Museo.</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Elaborar y vigilar que se cumplan las políticas, normas y procedimientos que se implementen en materia de informática para el Museo.</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Proponer a las unidades administrativas del Museo acciones para el mejoramiento de los procesos y de los servicios que proporcionan, promoviendo y validando sistemas de automatización.</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Elaborar los estudios de factibilidad así como los dictámenes para la adquisición de equipos y software.</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Programar y realizar  el mantenimiento de equipos e instalaciones de cómputo en las área de oficinas, taquillas y tienda para asegurar su disponibilidad y la oportunidad de sus servicios.</a:t>
            </a:r>
          </a:p>
        </p:txBody>
      </p:sp>
      <p:sp>
        <p:nvSpPr>
          <p:cNvPr id="101381"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101382" name="Line 6"/>
          <p:cNvSpPr>
            <a:spLocks noChangeShapeType="1"/>
          </p:cNvSpPr>
          <p:nvPr/>
        </p:nvSpPr>
        <p:spPr bwMode="auto">
          <a:xfrm>
            <a:off x="1560513" y="8645525"/>
            <a:ext cx="5153025" cy="3175"/>
          </a:xfrm>
          <a:prstGeom prst="line">
            <a:avLst/>
          </a:prstGeom>
          <a:noFill/>
          <a:ln w="9525">
            <a:solidFill>
              <a:schemeClr val="tx1"/>
            </a:solidFill>
            <a:miter lim="800000"/>
            <a:headEnd/>
            <a:tailEnd/>
          </a:ln>
        </p:spPr>
        <p:txBody>
          <a:bodyPr wrap="none"/>
          <a:lstStyle/>
          <a:p>
            <a:endParaRPr lang="es-MX"/>
          </a:p>
        </p:txBody>
      </p:sp>
      <p:sp>
        <p:nvSpPr>
          <p:cNvPr id="101383" name="Text Box 7"/>
          <p:cNvSpPr txBox="1">
            <a:spLocks noChangeArrowheads="1"/>
          </p:cNvSpPr>
          <p:nvPr/>
        </p:nvSpPr>
        <p:spPr bwMode="auto">
          <a:xfrm>
            <a:off x="2190750" y="8377238"/>
            <a:ext cx="4294188" cy="238125"/>
          </a:xfrm>
          <a:prstGeom prst="rect">
            <a:avLst/>
          </a:prstGeom>
          <a:noFill/>
          <a:ln w="9525">
            <a:noFill/>
            <a:miter lim="800000"/>
            <a:headEnd/>
            <a:tailEnd/>
          </a:ln>
        </p:spPr>
        <p:txBody>
          <a:bodyPr>
            <a:spAutoFit/>
          </a:bodyPr>
          <a:lstStyle/>
          <a:p>
            <a:pPr algn="ctr" eaLnBrk="0" hangingPunct="0">
              <a:lnSpc>
                <a:spcPct val="80000"/>
              </a:lnSpc>
            </a:pPr>
            <a:r>
              <a:rPr lang="es-MX" dirty="0" smtClean="0"/>
              <a:t>Dirección de </a:t>
            </a:r>
            <a:r>
              <a:rPr lang="es-MX" dirty="0"/>
              <a:t>Ingeniería, Mantenimiento y Sistemas</a:t>
            </a:r>
            <a:endParaRPr lang="es-ES" dirty="0"/>
          </a:p>
        </p:txBody>
      </p:sp>
      <p:sp>
        <p:nvSpPr>
          <p:cNvPr id="101384" name="Text Box 9"/>
          <p:cNvSpPr txBox="1">
            <a:spLocks noChangeArrowheads="1"/>
          </p:cNvSpPr>
          <p:nvPr/>
        </p:nvSpPr>
        <p:spPr bwMode="auto">
          <a:xfrm>
            <a:off x="2995613" y="8701088"/>
            <a:ext cx="2360612" cy="274637"/>
          </a:xfrm>
          <a:prstGeom prst="rect">
            <a:avLst/>
          </a:prstGeom>
          <a:noFill/>
          <a:ln w="9525">
            <a:noFill/>
            <a:miter lim="800000"/>
            <a:headEnd/>
            <a:tailEnd/>
          </a:ln>
        </p:spPr>
        <p:txBody>
          <a:bodyPr>
            <a:spAutoFit/>
          </a:bodyPr>
          <a:lstStyle/>
          <a:p>
            <a:pPr algn="ctr" eaLnBrk="0" hangingPunct="0"/>
            <a:r>
              <a:rPr lang="en-US" b="0"/>
              <a:t>Rubén Fraga Magaña</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10240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02404" name="Text Box 11"/>
          <p:cNvSpPr txBox="1">
            <a:spLocks noChangeArrowheads="1"/>
          </p:cNvSpPr>
          <p:nvPr/>
        </p:nvSpPr>
        <p:spPr bwMode="auto">
          <a:xfrm>
            <a:off x="1557338" y="1258888"/>
            <a:ext cx="5181600" cy="4894262"/>
          </a:xfrm>
          <a:prstGeom prst="rect">
            <a:avLst/>
          </a:prstGeom>
          <a:noFill/>
          <a:ln w="9525">
            <a:noFill/>
            <a:miter lim="800000"/>
            <a:headEnd/>
            <a:tailEnd/>
          </a:ln>
        </p:spPr>
        <p:txBody>
          <a:bodyPr>
            <a:spAutoFit/>
          </a:bodyPr>
          <a:lstStyle/>
          <a:p>
            <a:pPr marL="180975" indent="-180975" algn="ctr" eaLnBrk="0" hangingPunct="0"/>
            <a:r>
              <a:rPr lang="es-MX" i="1"/>
              <a:t>SUBDIRECCIÓN DE SISTEMAS</a:t>
            </a:r>
          </a:p>
          <a:p>
            <a:pPr marL="180975" indent="-180975" algn="ctr" eaLnBrk="0" hangingPunct="0"/>
            <a:r>
              <a:rPr lang="es-MX" i="1"/>
              <a:t>(CONTINÚA)</a:t>
            </a:r>
          </a:p>
          <a:p>
            <a:pPr marL="180975" indent="-180975" algn="just" eaLnBrk="0" hangingPunct="0"/>
            <a:endParaRPr lang="es-MX" b="0"/>
          </a:p>
          <a:p>
            <a:pPr marL="180975" indent="-180975" algn="just" eaLnBrk="0" hangingPunct="0">
              <a:buFont typeface="Wingdings" pitchFamily="2" charset="2"/>
              <a:buChar char="§"/>
            </a:pPr>
            <a:r>
              <a:rPr lang="es-MX" b="0"/>
              <a:t>Mantener la señal permanente entre la sala redes y conexiones y el sitio de internet del Museo.</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Verificar el óptimo funcionamiento del sistema de voz y datos del Museo en coordinación con la Dirección de Ingeniería y Mantenimiento.</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Verificar la compatibilidad del sistema operativo del Museo, el sistema de administración, el sistema de inventario de almacenes, sistema de tienda, sistema de taquilla, página de internet, sistema de voz y datos y el sistema de exhibiciones.</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Coordinar, diseñar y desarrollar proyectos de informática.</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Dar seguimiento en coordinación con la Dirección de Operaciones la Página Web del Museo.</a:t>
            </a:r>
          </a:p>
          <a:p>
            <a:pPr marL="180975" indent="-180975" algn="just" eaLnBrk="0" hangingPunct="0">
              <a:buFont typeface="Wingdings" pitchFamily="2" charset="2"/>
              <a:buChar char="§"/>
            </a:pPr>
            <a:endParaRPr lang="es-MX" b="0"/>
          </a:p>
          <a:p>
            <a:pPr marL="180975" indent="-180975" algn="just" eaLnBrk="0" hangingPunct="0">
              <a:buFont typeface="Wingdings" pitchFamily="2" charset="2"/>
              <a:buChar char="§"/>
            </a:pPr>
            <a:r>
              <a:rPr lang="es-MX" b="0"/>
              <a:t>Coordinar con la Dirección de Operación, Dirección de Ingeniería y Mantenimiento, Dirección de Administración y Subdirección de Experiencias Educativas un programa operativo de sistemas y funcionamiento del Museo.</a:t>
            </a:r>
          </a:p>
          <a:p>
            <a:pPr marL="180975" indent="-180975" algn="just" eaLnBrk="0" hangingPunct="0">
              <a:buFont typeface="Wingdings" pitchFamily="2" charset="2"/>
              <a:buChar char="§"/>
            </a:pPr>
            <a:endParaRPr lang="es-MX" b="0">
              <a:solidFill>
                <a:srgbClr val="FF0000"/>
              </a:solidFill>
            </a:endParaRPr>
          </a:p>
          <a:p>
            <a:pPr marL="180975" indent="-180975" algn="just" eaLnBrk="0" hangingPunct="0">
              <a:buFont typeface="Wingdings" pitchFamily="2" charset="2"/>
              <a:buChar char="§"/>
            </a:pPr>
            <a:r>
              <a:rPr lang="es-MX" b="0"/>
              <a:t>Estas funciones son enunciativas, más no limitativas.</a:t>
            </a:r>
          </a:p>
        </p:txBody>
      </p:sp>
      <p:sp>
        <p:nvSpPr>
          <p:cNvPr id="102405"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102406" name="Line 6"/>
          <p:cNvSpPr>
            <a:spLocks noChangeShapeType="1"/>
          </p:cNvSpPr>
          <p:nvPr/>
        </p:nvSpPr>
        <p:spPr bwMode="auto">
          <a:xfrm>
            <a:off x="1560513" y="8645525"/>
            <a:ext cx="5153025" cy="3175"/>
          </a:xfrm>
          <a:prstGeom prst="line">
            <a:avLst/>
          </a:prstGeom>
          <a:noFill/>
          <a:ln w="9525">
            <a:solidFill>
              <a:schemeClr val="tx1"/>
            </a:solidFill>
            <a:miter lim="800000"/>
            <a:headEnd/>
            <a:tailEnd/>
          </a:ln>
        </p:spPr>
        <p:txBody>
          <a:bodyPr wrap="none"/>
          <a:lstStyle/>
          <a:p>
            <a:endParaRPr lang="es-MX"/>
          </a:p>
        </p:txBody>
      </p:sp>
      <p:sp>
        <p:nvSpPr>
          <p:cNvPr id="102407" name="Text Box 7"/>
          <p:cNvSpPr txBox="1">
            <a:spLocks noChangeArrowheads="1"/>
          </p:cNvSpPr>
          <p:nvPr/>
        </p:nvSpPr>
        <p:spPr bwMode="auto">
          <a:xfrm>
            <a:off x="2190750" y="8377238"/>
            <a:ext cx="4294188" cy="238125"/>
          </a:xfrm>
          <a:prstGeom prst="rect">
            <a:avLst/>
          </a:prstGeom>
          <a:noFill/>
          <a:ln w="9525">
            <a:noFill/>
            <a:miter lim="800000"/>
            <a:headEnd/>
            <a:tailEnd/>
          </a:ln>
        </p:spPr>
        <p:txBody>
          <a:bodyPr>
            <a:spAutoFit/>
          </a:bodyPr>
          <a:lstStyle/>
          <a:p>
            <a:pPr algn="ctr" eaLnBrk="0" hangingPunct="0">
              <a:lnSpc>
                <a:spcPct val="80000"/>
              </a:lnSpc>
            </a:pPr>
            <a:r>
              <a:rPr lang="es-MX" dirty="0" smtClean="0"/>
              <a:t>Dirección </a:t>
            </a:r>
            <a:r>
              <a:rPr lang="es-MX" dirty="0"/>
              <a:t>de Ingeniería, Mantenimiento y Sistemas</a:t>
            </a:r>
            <a:endParaRPr lang="es-ES" dirty="0"/>
          </a:p>
        </p:txBody>
      </p:sp>
      <p:sp>
        <p:nvSpPr>
          <p:cNvPr id="102408" name="Text Box 9"/>
          <p:cNvSpPr txBox="1">
            <a:spLocks noChangeArrowheads="1"/>
          </p:cNvSpPr>
          <p:nvPr/>
        </p:nvSpPr>
        <p:spPr bwMode="auto">
          <a:xfrm>
            <a:off x="2995613" y="8701088"/>
            <a:ext cx="2360612" cy="274637"/>
          </a:xfrm>
          <a:prstGeom prst="rect">
            <a:avLst/>
          </a:prstGeom>
          <a:noFill/>
          <a:ln w="9525">
            <a:noFill/>
            <a:miter lim="800000"/>
            <a:headEnd/>
            <a:tailEnd/>
          </a:ln>
        </p:spPr>
        <p:txBody>
          <a:bodyPr>
            <a:spAutoFit/>
          </a:bodyPr>
          <a:lstStyle/>
          <a:p>
            <a:pPr algn="ctr" eaLnBrk="0" hangingPunct="0"/>
            <a:r>
              <a:rPr lang="en-US" b="0"/>
              <a:t>Rubén Fraga Magaña</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31750" y="47625"/>
            <a:ext cx="3962400"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DESCRIPCIÓN DE FUNCIONES </a:t>
            </a:r>
          </a:p>
        </p:txBody>
      </p:sp>
      <p:sp>
        <p:nvSpPr>
          <p:cNvPr id="103427"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03428" name="Text Box 11"/>
          <p:cNvSpPr txBox="1">
            <a:spLocks noChangeArrowheads="1"/>
          </p:cNvSpPr>
          <p:nvPr/>
        </p:nvSpPr>
        <p:spPr bwMode="auto">
          <a:xfrm>
            <a:off x="1557338" y="1258888"/>
            <a:ext cx="5181600" cy="5786437"/>
          </a:xfrm>
          <a:prstGeom prst="rect">
            <a:avLst/>
          </a:prstGeom>
          <a:noFill/>
          <a:ln w="9525">
            <a:noFill/>
            <a:miter lim="800000"/>
            <a:headEnd/>
            <a:tailEnd/>
          </a:ln>
        </p:spPr>
        <p:txBody>
          <a:bodyPr>
            <a:spAutoFit/>
          </a:bodyPr>
          <a:lstStyle/>
          <a:p>
            <a:pPr marL="180975" indent="-180975" algn="ctr" eaLnBrk="0" hangingPunct="0"/>
            <a:r>
              <a:rPr lang="es-MX" i="1" dirty="0"/>
              <a:t>SUPERVISIÓN SOPORTE DE SISTEMAS</a:t>
            </a:r>
          </a:p>
          <a:p>
            <a:pPr marL="180975" indent="-180975" algn="ctr" eaLnBrk="0" hangingPunct="0"/>
            <a:endParaRPr lang="en-US" i="1" dirty="0"/>
          </a:p>
          <a:p>
            <a:pPr marL="180975" indent="-180975" eaLnBrk="0" hangingPunct="0"/>
            <a:r>
              <a:rPr lang="en-US" i="1" dirty="0"/>
              <a:t>OBJETIVO:</a:t>
            </a:r>
            <a:endParaRPr lang="en-US" b="0" dirty="0">
              <a:solidFill>
                <a:schemeClr val="accent2"/>
              </a:solidFill>
            </a:endParaRPr>
          </a:p>
          <a:p>
            <a:pPr marL="180975" indent="-180975" eaLnBrk="0" hangingPunct="0"/>
            <a:endParaRPr lang="es-ES_tradnl" b="0" dirty="0">
              <a:solidFill>
                <a:schemeClr val="accent2"/>
              </a:solidFill>
            </a:endParaRPr>
          </a:p>
          <a:p>
            <a:pPr marL="180975" indent="-180975" algn="just" eaLnBrk="0" hangingPunct="0"/>
            <a:r>
              <a:rPr lang="es-MX" b="0" dirty="0"/>
              <a:t> 	Apoyar a la Subdirección de Sistemas, supervisando y coordinando la implementación de los planes de mantenimiento y soporte a sistemas, así como a la infraestructura utilizada para la correcta operación del Museo, atendiendo los requerimientos que se presenten en cuanto a Sistemas se refiere.</a:t>
            </a:r>
          </a:p>
          <a:p>
            <a:pPr marL="180975" indent="-180975" algn="just" eaLnBrk="0" hangingPunct="0"/>
            <a:endParaRPr lang="es-MX" b="0" dirty="0">
              <a:solidFill>
                <a:srgbClr val="FF0000"/>
              </a:solidFill>
            </a:endParaRPr>
          </a:p>
          <a:p>
            <a:pPr marL="180975" indent="-180975" algn="just" eaLnBrk="0" hangingPunct="0"/>
            <a:endParaRPr lang="es-MX" b="0" i="1" dirty="0"/>
          </a:p>
          <a:p>
            <a:pPr marL="180975" indent="-180975" algn="just" eaLnBrk="0" hangingPunct="0"/>
            <a:endParaRPr lang="en-US" i="1" dirty="0"/>
          </a:p>
          <a:p>
            <a:pPr marL="180975" indent="-180975" eaLnBrk="0" hangingPunct="0"/>
            <a:r>
              <a:rPr lang="en-US" i="1" dirty="0"/>
              <a:t>FUNCIONES:</a:t>
            </a:r>
          </a:p>
          <a:p>
            <a:pPr marL="180975" indent="-180975" eaLnBrk="0" hangingPunct="0"/>
            <a:endParaRPr lang="en-US" sz="1000" i="1" dirty="0">
              <a:solidFill>
                <a:schemeClr val="accent2"/>
              </a:solidFill>
            </a:endParaRPr>
          </a:p>
          <a:p>
            <a:pPr marL="180975" indent="-180975" algn="just" eaLnBrk="0" hangingPunct="0">
              <a:buFont typeface="Wingdings" pitchFamily="2" charset="2"/>
              <a:buChar char="§"/>
            </a:pPr>
            <a:r>
              <a:rPr lang="es-MX" b="0" dirty="0"/>
              <a:t>Proporcionar soporte técnico y asesoría a las áreas de oficinas, taquillas y tienda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Impartir capacitación en la actualización y manejo de programas de sistemas de trabajo.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Realizar el mantenimiento periódico a los equipos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Reparar los equipos dañados.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Instalar actualizaciones en los equipos.</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Asistir </a:t>
            </a:r>
            <a:r>
              <a:rPr lang="es-MX" b="0" dirty="0" smtClean="0"/>
              <a:t>a Subdirección de </a:t>
            </a:r>
            <a:r>
              <a:rPr lang="es-MX" b="0" dirty="0"/>
              <a:t>Sistemas en la constante actualización de la página web del Museo.</a:t>
            </a:r>
          </a:p>
          <a:p>
            <a:pPr marL="180975" indent="-180975" algn="just" eaLnBrk="0" hangingPunct="0">
              <a:buFont typeface="Wingdings" pitchFamily="2" charset="2"/>
              <a:buChar char="§"/>
            </a:pPr>
            <a:endParaRPr lang="es-MX" b="0" dirty="0"/>
          </a:p>
          <a:p>
            <a:pPr marL="180975" indent="-180975" algn="just" eaLnBrk="0" hangingPunct="0">
              <a:buFont typeface="Wingdings" pitchFamily="2" charset="2"/>
              <a:buChar char="§"/>
            </a:pPr>
            <a:r>
              <a:rPr lang="es-MX" b="0" dirty="0"/>
              <a:t>Estas funciones son enunciativas, más no limitativas.</a:t>
            </a:r>
          </a:p>
          <a:p>
            <a:pPr marL="180975" indent="-180975" algn="just" eaLnBrk="0" hangingPunct="0">
              <a:buFont typeface="Wingdings" pitchFamily="2" charset="2"/>
              <a:buChar char="§"/>
            </a:pPr>
            <a:endParaRPr lang="en-US" i="1" dirty="0"/>
          </a:p>
        </p:txBody>
      </p:sp>
      <p:sp>
        <p:nvSpPr>
          <p:cNvPr id="103429" name="Rectangle 4"/>
          <p:cNvSpPr>
            <a:spLocks noChangeArrowheads="1"/>
          </p:cNvSpPr>
          <p:nvPr/>
        </p:nvSpPr>
        <p:spPr bwMode="auto">
          <a:xfrm>
            <a:off x="1560513" y="8377238"/>
            <a:ext cx="5153025" cy="598487"/>
          </a:xfrm>
          <a:prstGeom prst="rect">
            <a:avLst/>
          </a:prstGeom>
          <a:solidFill>
            <a:schemeClr val="bg1"/>
          </a:solidFill>
          <a:ln w="9525">
            <a:solidFill>
              <a:schemeClr val="tx1"/>
            </a:solidFill>
            <a:miter lim="800000"/>
            <a:headEnd/>
            <a:tailEnd/>
          </a:ln>
        </p:spPr>
        <p:txBody>
          <a:bodyPr wrap="none" anchor="ctr"/>
          <a:lstStyle/>
          <a:p>
            <a:pPr algn="ctr" eaLnBrk="0" hangingPunct="0"/>
            <a:endParaRPr lang="es-MX" sz="2400" b="0">
              <a:latin typeface="Times New Roman" pitchFamily="18" charset="0"/>
            </a:endParaRPr>
          </a:p>
        </p:txBody>
      </p:sp>
      <p:sp>
        <p:nvSpPr>
          <p:cNvPr id="103430" name="Line 6"/>
          <p:cNvSpPr>
            <a:spLocks noChangeShapeType="1"/>
          </p:cNvSpPr>
          <p:nvPr/>
        </p:nvSpPr>
        <p:spPr bwMode="auto">
          <a:xfrm>
            <a:off x="1560513" y="8645525"/>
            <a:ext cx="5153025" cy="3175"/>
          </a:xfrm>
          <a:prstGeom prst="line">
            <a:avLst/>
          </a:prstGeom>
          <a:noFill/>
          <a:ln w="9525">
            <a:solidFill>
              <a:schemeClr val="tx1"/>
            </a:solidFill>
            <a:miter lim="800000"/>
            <a:headEnd/>
            <a:tailEnd/>
          </a:ln>
        </p:spPr>
        <p:txBody>
          <a:bodyPr wrap="none"/>
          <a:lstStyle/>
          <a:p>
            <a:endParaRPr lang="es-MX"/>
          </a:p>
        </p:txBody>
      </p:sp>
      <p:sp>
        <p:nvSpPr>
          <p:cNvPr id="103431" name="Text Box 7"/>
          <p:cNvSpPr txBox="1">
            <a:spLocks noChangeArrowheads="1"/>
          </p:cNvSpPr>
          <p:nvPr/>
        </p:nvSpPr>
        <p:spPr bwMode="auto">
          <a:xfrm>
            <a:off x="2190750" y="8377238"/>
            <a:ext cx="4294188" cy="238125"/>
          </a:xfrm>
          <a:prstGeom prst="rect">
            <a:avLst/>
          </a:prstGeom>
          <a:noFill/>
          <a:ln w="9525">
            <a:noFill/>
            <a:miter lim="800000"/>
            <a:headEnd/>
            <a:tailEnd/>
          </a:ln>
        </p:spPr>
        <p:txBody>
          <a:bodyPr>
            <a:spAutoFit/>
          </a:bodyPr>
          <a:lstStyle/>
          <a:p>
            <a:pPr algn="ctr" eaLnBrk="0" hangingPunct="0">
              <a:lnSpc>
                <a:spcPct val="80000"/>
              </a:lnSpc>
            </a:pPr>
            <a:r>
              <a:rPr lang="es-MX" dirty="0" smtClean="0"/>
              <a:t>Dirección de </a:t>
            </a:r>
            <a:r>
              <a:rPr lang="es-MX" dirty="0"/>
              <a:t>Ingeniería, Mantenimiento y Sistemas</a:t>
            </a:r>
            <a:endParaRPr lang="es-ES" dirty="0"/>
          </a:p>
        </p:txBody>
      </p:sp>
      <p:sp>
        <p:nvSpPr>
          <p:cNvPr id="103432" name="Text Box 9"/>
          <p:cNvSpPr txBox="1">
            <a:spLocks noChangeArrowheads="1"/>
          </p:cNvSpPr>
          <p:nvPr/>
        </p:nvSpPr>
        <p:spPr bwMode="auto">
          <a:xfrm>
            <a:off x="2995613" y="8701088"/>
            <a:ext cx="2360612" cy="274637"/>
          </a:xfrm>
          <a:prstGeom prst="rect">
            <a:avLst/>
          </a:prstGeom>
          <a:noFill/>
          <a:ln w="9525">
            <a:noFill/>
            <a:miter lim="800000"/>
            <a:headEnd/>
            <a:tailEnd/>
          </a:ln>
        </p:spPr>
        <p:txBody>
          <a:bodyPr>
            <a:spAutoFit/>
          </a:bodyPr>
          <a:lstStyle/>
          <a:p>
            <a:pPr algn="ctr" eaLnBrk="0" hangingPunct="0"/>
            <a:r>
              <a:rPr lang="en-US" b="0"/>
              <a:t>Rubén Fraga Magaña</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2"/>
          <p:cNvSpPr txBox="1">
            <a:spLocks noChangeArrowheads="1"/>
          </p:cNvSpPr>
          <p:nvPr/>
        </p:nvSpPr>
        <p:spPr bwMode="auto">
          <a:xfrm>
            <a:off x="31750" y="47625"/>
            <a:ext cx="3962400" cy="396875"/>
          </a:xfrm>
          <a:prstGeom prst="rect">
            <a:avLst/>
          </a:prstGeom>
          <a:noFill/>
          <a:ln w="9525">
            <a:noFill/>
            <a:miter lim="800000"/>
            <a:headEnd/>
            <a:tailEnd/>
          </a:ln>
        </p:spPr>
        <p:txBody>
          <a:bodyPr>
            <a:spAutoFit/>
          </a:bodyPr>
          <a:lstStyle/>
          <a:p>
            <a:pPr algn="just" eaLnBrk="0" hangingPunct="0">
              <a:spcBef>
                <a:spcPct val="50000"/>
              </a:spcBef>
            </a:pPr>
            <a:r>
              <a:rPr lang="es-ES_tradnl" sz="2000" i="1"/>
              <a:t>AUTORIZACIÓN</a:t>
            </a:r>
          </a:p>
        </p:txBody>
      </p:sp>
      <p:sp>
        <p:nvSpPr>
          <p:cNvPr id="104451"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04452" name="Text Box 23"/>
          <p:cNvSpPr txBox="1">
            <a:spLocks noChangeArrowheads="1"/>
          </p:cNvSpPr>
          <p:nvPr/>
        </p:nvSpPr>
        <p:spPr bwMode="auto">
          <a:xfrm>
            <a:off x="142875" y="674688"/>
            <a:ext cx="6858000" cy="830262"/>
          </a:xfrm>
          <a:prstGeom prst="rect">
            <a:avLst/>
          </a:prstGeom>
          <a:noFill/>
          <a:ln w="9525">
            <a:noFill/>
            <a:miter lim="800000"/>
            <a:headEnd/>
            <a:tailEnd/>
          </a:ln>
        </p:spPr>
        <p:txBody>
          <a:bodyPr wrap="none">
            <a:spAutoFit/>
          </a:bodyPr>
          <a:lstStyle/>
          <a:p>
            <a:pPr algn="ctr" eaLnBrk="0" hangingPunct="0"/>
            <a:r>
              <a:rPr lang="es-ES_tradnl" sz="1600" i="1"/>
              <a:t>RESPONSABLE DE LA FORMULACIÓN DEL MANUAL DE </a:t>
            </a:r>
          </a:p>
          <a:p>
            <a:pPr algn="ctr" eaLnBrk="0" hangingPunct="0"/>
            <a:r>
              <a:rPr lang="es-ES_tradnl" sz="1600" i="1"/>
              <a:t>ORGANIZACIÓN DEL MUSEO LABERINTO DE LAS CIENCIAS Y LAS </a:t>
            </a:r>
          </a:p>
          <a:p>
            <a:pPr algn="ctr" eaLnBrk="0" hangingPunct="0"/>
            <a:r>
              <a:rPr lang="es-ES_tradnl" sz="1600" i="1"/>
              <a:t>ARTES DE SAN LUIS POTOSÍ</a:t>
            </a:r>
            <a:endParaRPr lang="es-MX"/>
          </a:p>
        </p:txBody>
      </p:sp>
      <p:sp>
        <p:nvSpPr>
          <p:cNvPr id="104453" name="Text Box 24"/>
          <p:cNvSpPr txBox="1">
            <a:spLocks noChangeArrowheads="1"/>
          </p:cNvSpPr>
          <p:nvPr/>
        </p:nvSpPr>
        <p:spPr bwMode="auto">
          <a:xfrm>
            <a:off x="2782888" y="6446838"/>
            <a:ext cx="1381125" cy="336550"/>
          </a:xfrm>
          <a:prstGeom prst="rect">
            <a:avLst/>
          </a:prstGeom>
          <a:noFill/>
          <a:ln w="9525">
            <a:noFill/>
            <a:miter lim="800000"/>
            <a:headEnd/>
            <a:tailEnd/>
          </a:ln>
        </p:spPr>
        <p:txBody>
          <a:bodyPr wrap="none">
            <a:spAutoFit/>
          </a:bodyPr>
          <a:lstStyle/>
          <a:p>
            <a:pPr algn="ctr" eaLnBrk="0" hangingPunct="0"/>
            <a:r>
              <a:rPr lang="es-ES_tradnl" sz="1600" i="1"/>
              <a:t>AUTORIZAN</a:t>
            </a:r>
            <a:endParaRPr lang="es-MX"/>
          </a:p>
        </p:txBody>
      </p:sp>
      <p:sp>
        <p:nvSpPr>
          <p:cNvPr id="104454" name="Text Box 25"/>
          <p:cNvSpPr txBox="1">
            <a:spLocks noChangeArrowheads="1"/>
          </p:cNvSpPr>
          <p:nvPr/>
        </p:nvSpPr>
        <p:spPr bwMode="auto">
          <a:xfrm>
            <a:off x="4164013" y="7451725"/>
            <a:ext cx="2136775" cy="461665"/>
          </a:xfrm>
          <a:prstGeom prst="rect">
            <a:avLst/>
          </a:prstGeom>
          <a:noFill/>
          <a:ln w="9525">
            <a:noFill/>
            <a:miter lim="800000"/>
            <a:headEnd/>
            <a:tailEnd/>
          </a:ln>
        </p:spPr>
        <p:txBody>
          <a:bodyPr wrap="square">
            <a:spAutoFit/>
          </a:bodyPr>
          <a:lstStyle/>
          <a:p>
            <a:pPr algn="ctr" eaLnBrk="0" hangingPunct="0"/>
            <a:r>
              <a:rPr lang="es-ES_tradnl" dirty="0"/>
              <a:t>Oficial </a:t>
            </a:r>
            <a:r>
              <a:rPr lang="es-ES_tradnl" dirty="0" smtClean="0"/>
              <a:t>Mayor del Poder Ejecutivo</a:t>
            </a:r>
            <a:endParaRPr lang="es-MX" dirty="0"/>
          </a:p>
        </p:txBody>
      </p:sp>
      <p:sp>
        <p:nvSpPr>
          <p:cNvPr id="104455" name="Text Box 26"/>
          <p:cNvSpPr txBox="1">
            <a:spLocks noChangeArrowheads="1"/>
          </p:cNvSpPr>
          <p:nvPr/>
        </p:nvSpPr>
        <p:spPr bwMode="auto">
          <a:xfrm>
            <a:off x="3963988" y="8751888"/>
            <a:ext cx="2449710" cy="276999"/>
          </a:xfrm>
          <a:prstGeom prst="rect">
            <a:avLst/>
          </a:prstGeom>
          <a:noFill/>
          <a:ln w="9525">
            <a:noFill/>
            <a:miter lim="800000"/>
            <a:headEnd/>
            <a:tailEnd/>
          </a:ln>
        </p:spPr>
        <p:txBody>
          <a:bodyPr wrap="none">
            <a:spAutoFit/>
          </a:bodyPr>
          <a:lstStyle/>
          <a:p>
            <a:pPr algn="ctr" eaLnBrk="0" hangingPunct="0"/>
            <a:r>
              <a:rPr lang="es-ES_tradnl"/>
              <a:t>Elías Jesrael Pesina Rodríguez</a:t>
            </a:r>
            <a:endParaRPr lang="es-MX"/>
          </a:p>
        </p:txBody>
      </p:sp>
      <p:sp>
        <p:nvSpPr>
          <p:cNvPr id="104456" name="Text Box 27"/>
          <p:cNvSpPr txBox="1">
            <a:spLocks noChangeArrowheads="1"/>
          </p:cNvSpPr>
          <p:nvPr/>
        </p:nvSpPr>
        <p:spPr bwMode="auto">
          <a:xfrm>
            <a:off x="2924175" y="3924300"/>
            <a:ext cx="950913" cy="336550"/>
          </a:xfrm>
          <a:prstGeom prst="rect">
            <a:avLst/>
          </a:prstGeom>
          <a:noFill/>
          <a:ln w="9525">
            <a:noFill/>
            <a:miter lim="800000"/>
            <a:headEnd/>
            <a:tailEnd/>
          </a:ln>
        </p:spPr>
        <p:txBody>
          <a:bodyPr wrap="none">
            <a:spAutoFit/>
          </a:bodyPr>
          <a:lstStyle/>
          <a:p>
            <a:pPr algn="ctr" eaLnBrk="0" hangingPunct="0"/>
            <a:r>
              <a:rPr lang="es-ES_tradnl" sz="1600" i="1"/>
              <a:t>REVISÓ</a:t>
            </a:r>
            <a:endParaRPr lang="es-ES_tradnl"/>
          </a:p>
        </p:txBody>
      </p:sp>
      <p:sp>
        <p:nvSpPr>
          <p:cNvPr id="104457" name="Text Box 28"/>
          <p:cNvSpPr txBox="1">
            <a:spLocks noChangeArrowheads="1"/>
          </p:cNvSpPr>
          <p:nvPr/>
        </p:nvSpPr>
        <p:spPr bwMode="auto">
          <a:xfrm>
            <a:off x="481353" y="7451725"/>
            <a:ext cx="3042821" cy="461665"/>
          </a:xfrm>
          <a:prstGeom prst="rect">
            <a:avLst/>
          </a:prstGeom>
          <a:noFill/>
          <a:ln w="9525">
            <a:noFill/>
            <a:miter lim="800000"/>
            <a:headEnd/>
            <a:tailEnd/>
          </a:ln>
        </p:spPr>
        <p:txBody>
          <a:bodyPr wrap="none">
            <a:spAutoFit/>
          </a:bodyPr>
          <a:lstStyle/>
          <a:p>
            <a:pPr algn="ctr" eaLnBrk="0" hangingPunct="0"/>
            <a:r>
              <a:rPr lang="es-MX" dirty="0" smtClean="0"/>
              <a:t>Dirección General del Museo Laberinto</a:t>
            </a:r>
          </a:p>
          <a:p>
            <a:pPr algn="ctr" eaLnBrk="0" hangingPunct="0"/>
            <a:r>
              <a:rPr lang="es-MX" dirty="0" smtClean="0"/>
              <a:t>de las Ciencias y las Artes</a:t>
            </a:r>
            <a:endParaRPr lang="es-MX" dirty="0"/>
          </a:p>
        </p:txBody>
      </p:sp>
      <p:sp>
        <p:nvSpPr>
          <p:cNvPr id="104459" name="Line 32"/>
          <p:cNvSpPr>
            <a:spLocks noChangeShapeType="1"/>
          </p:cNvSpPr>
          <p:nvPr/>
        </p:nvSpPr>
        <p:spPr bwMode="auto">
          <a:xfrm>
            <a:off x="2216150" y="5454650"/>
            <a:ext cx="2276475" cy="0"/>
          </a:xfrm>
          <a:prstGeom prst="line">
            <a:avLst/>
          </a:prstGeom>
          <a:noFill/>
          <a:ln w="9525">
            <a:solidFill>
              <a:schemeClr val="tx1"/>
            </a:solidFill>
            <a:round/>
            <a:headEnd/>
            <a:tailEnd/>
          </a:ln>
        </p:spPr>
        <p:txBody>
          <a:bodyPr/>
          <a:lstStyle/>
          <a:p>
            <a:endParaRPr lang="es-MX"/>
          </a:p>
        </p:txBody>
      </p:sp>
      <p:sp>
        <p:nvSpPr>
          <p:cNvPr id="104460" name="Line 34"/>
          <p:cNvSpPr>
            <a:spLocks noChangeShapeType="1"/>
          </p:cNvSpPr>
          <p:nvPr/>
        </p:nvSpPr>
        <p:spPr bwMode="auto">
          <a:xfrm>
            <a:off x="608013" y="8723313"/>
            <a:ext cx="2276475" cy="0"/>
          </a:xfrm>
          <a:prstGeom prst="line">
            <a:avLst/>
          </a:prstGeom>
          <a:noFill/>
          <a:ln w="9525">
            <a:solidFill>
              <a:schemeClr val="tx1"/>
            </a:solidFill>
            <a:round/>
            <a:headEnd/>
            <a:tailEnd/>
          </a:ln>
        </p:spPr>
        <p:txBody>
          <a:bodyPr/>
          <a:lstStyle/>
          <a:p>
            <a:endParaRPr lang="es-MX"/>
          </a:p>
        </p:txBody>
      </p:sp>
      <p:sp>
        <p:nvSpPr>
          <p:cNvPr id="104462" name="Line 36"/>
          <p:cNvSpPr>
            <a:spLocks noChangeShapeType="1"/>
          </p:cNvSpPr>
          <p:nvPr/>
        </p:nvSpPr>
        <p:spPr bwMode="auto">
          <a:xfrm>
            <a:off x="4003675" y="8701088"/>
            <a:ext cx="2276475" cy="0"/>
          </a:xfrm>
          <a:prstGeom prst="line">
            <a:avLst/>
          </a:prstGeom>
          <a:noFill/>
          <a:ln w="9525">
            <a:solidFill>
              <a:schemeClr val="tx1"/>
            </a:solidFill>
            <a:round/>
            <a:headEnd/>
            <a:tailEnd/>
          </a:ln>
        </p:spPr>
        <p:txBody>
          <a:bodyPr/>
          <a:lstStyle/>
          <a:p>
            <a:endParaRPr lang="es-MX"/>
          </a:p>
        </p:txBody>
      </p:sp>
      <p:sp>
        <p:nvSpPr>
          <p:cNvPr id="104463" name="Text Box 39"/>
          <p:cNvSpPr txBox="1">
            <a:spLocks noChangeArrowheads="1"/>
          </p:cNvSpPr>
          <p:nvPr/>
        </p:nvSpPr>
        <p:spPr bwMode="auto">
          <a:xfrm>
            <a:off x="312255" y="8778876"/>
            <a:ext cx="2736648" cy="276999"/>
          </a:xfrm>
          <a:prstGeom prst="rect">
            <a:avLst/>
          </a:prstGeom>
          <a:noFill/>
          <a:ln w="9525">
            <a:noFill/>
            <a:miter lim="800000"/>
            <a:headEnd/>
            <a:tailEnd/>
          </a:ln>
        </p:spPr>
        <p:txBody>
          <a:bodyPr wrap="none">
            <a:spAutoFit/>
          </a:bodyPr>
          <a:lstStyle/>
          <a:p>
            <a:pPr algn="ctr" eaLnBrk="0" hangingPunct="0"/>
            <a:r>
              <a:rPr lang="es-MX" dirty="0"/>
              <a:t>María del Refugio González </a:t>
            </a:r>
            <a:r>
              <a:rPr lang="es-MX" dirty="0" smtClean="0"/>
              <a:t>Flores</a:t>
            </a:r>
            <a:r>
              <a:rPr lang="en-US" dirty="0" smtClean="0"/>
              <a:t> </a:t>
            </a:r>
            <a:endParaRPr lang="es-MX" dirty="0"/>
          </a:p>
        </p:txBody>
      </p:sp>
      <p:sp>
        <p:nvSpPr>
          <p:cNvPr id="104464" name="Text Box 27"/>
          <p:cNvSpPr txBox="1">
            <a:spLocks noChangeArrowheads="1"/>
          </p:cNvSpPr>
          <p:nvPr/>
        </p:nvSpPr>
        <p:spPr bwMode="auto">
          <a:xfrm>
            <a:off x="1989138" y="5508625"/>
            <a:ext cx="3035300" cy="461963"/>
          </a:xfrm>
          <a:prstGeom prst="rect">
            <a:avLst/>
          </a:prstGeom>
          <a:noFill/>
          <a:ln w="9525">
            <a:noFill/>
            <a:miter lim="800000"/>
            <a:headEnd/>
            <a:tailEnd/>
          </a:ln>
        </p:spPr>
        <p:txBody>
          <a:bodyPr wrap="none">
            <a:spAutoFit/>
          </a:bodyPr>
          <a:lstStyle/>
          <a:p>
            <a:pPr algn="ctr" eaLnBrk="0" hangingPunct="0"/>
            <a:r>
              <a:rPr lang="es-ES_tradnl"/>
              <a:t>Gonzalo Ortuño Castro</a:t>
            </a:r>
          </a:p>
          <a:p>
            <a:pPr algn="ctr" eaLnBrk="0" hangingPunct="0"/>
            <a:r>
              <a:rPr lang="es-ES_tradnl"/>
              <a:t>Dirección de Organización y Métodos </a:t>
            </a:r>
            <a:endParaRPr lang="es-MX"/>
          </a:p>
        </p:txBody>
      </p:sp>
      <p:sp>
        <p:nvSpPr>
          <p:cNvPr id="17" name="Line 32"/>
          <p:cNvSpPr>
            <a:spLocks noChangeShapeType="1"/>
          </p:cNvSpPr>
          <p:nvPr/>
        </p:nvSpPr>
        <p:spPr bwMode="auto">
          <a:xfrm>
            <a:off x="688635" y="2517775"/>
            <a:ext cx="2276475" cy="0"/>
          </a:xfrm>
          <a:prstGeom prst="line">
            <a:avLst/>
          </a:prstGeom>
          <a:noFill/>
          <a:ln w="9525">
            <a:solidFill>
              <a:schemeClr val="tx1"/>
            </a:solidFill>
            <a:round/>
            <a:headEnd/>
            <a:tailEnd/>
          </a:ln>
        </p:spPr>
        <p:txBody>
          <a:bodyPr/>
          <a:lstStyle/>
          <a:p>
            <a:endParaRPr lang="es-MX"/>
          </a:p>
        </p:txBody>
      </p:sp>
      <p:sp>
        <p:nvSpPr>
          <p:cNvPr id="18" name="Text Box 27"/>
          <p:cNvSpPr txBox="1">
            <a:spLocks noChangeArrowheads="1"/>
          </p:cNvSpPr>
          <p:nvPr/>
        </p:nvSpPr>
        <p:spPr bwMode="auto">
          <a:xfrm>
            <a:off x="461623" y="2571750"/>
            <a:ext cx="2437590" cy="461665"/>
          </a:xfrm>
          <a:prstGeom prst="rect">
            <a:avLst/>
          </a:prstGeom>
          <a:noFill/>
          <a:ln w="9525">
            <a:noFill/>
            <a:miter lim="800000"/>
            <a:headEnd/>
            <a:tailEnd/>
          </a:ln>
        </p:spPr>
        <p:txBody>
          <a:bodyPr wrap="none">
            <a:spAutoFit/>
          </a:bodyPr>
          <a:lstStyle/>
          <a:p>
            <a:pPr algn="ctr" eaLnBrk="0" hangingPunct="0"/>
            <a:r>
              <a:rPr lang="es-ES_tradnl" dirty="0" smtClean="0"/>
              <a:t>Gisela Edith Caro Zumaya</a:t>
            </a:r>
            <a:endParaRPr lang="es-ES_tradnl" dirty="0"/>
          </a:p>
          <a:p>
            <a:pPr algn="ctr" eaLnBrk="0" hangingPunct="0"/>
            <a:r>
              <a:rPr lang="es-ES_tradnl" dirty="0" smtClean="0"/>
              <a:t>Dirección  de Administración </a:t>
            </a:r>
            <a:endParaRPr lang="es-MX" dirty="0"/>
          </a:p>
        </p:txBody>
      </p:sp>
      <p:sp>
        <p:nvSpPr>
          <p:cNvPr id="19" name="Line 32"/>
          <p:cNvSpPr>
            <a:spLocks noChangeShapeType="1"/>
          </p:cNvSpPr>
          <p:nvPr/>
        </p:nvSpPr>
        <p:spPr bwMode="auto">
          <a:xfrm>
            <a:off x="3933825" y="2517775"/>
            <a:ext cx="2276475" cy="0"/>
          </a:xfrm>
          <a:prstGeom prst="line">
            <a:avLst/>
          </a:prstGeom>
          <a:noFill/>
          <a:ln w="9525">
            <a:solidFill>
              <a:schemeClr val="tx1"/>
            </a:solidFill>
            <a:round/>
            <a:headEnd/>
            <a:tailEnd/>
          </a:ln>
        </p:spPr>
        <p:txBody>
          <a:bodyPr/>
          <a:lstStyle/>
          <a:p>
            <a:endParaRPr lang="es-MX"/>
          </a:p>
        </p:txBody>
      </p:sp>
      <p:sp>
        <p:nvSpPr>
          <p:cNvPr id="20" name="Text Box 27"/>
          <p:cNvSpPr txBox="1">
            <a:spLocks noChangeArrowheads="1"/>
          </p:cNvSpPr>
          <p:nvPr/>
        </p:nvSpPr>
        <p:spPr bwMode="auto">
          <a:xfrm>
            <a:off x="3706813" y="2571750"/>
            <a:ext cx="2696572" cy="461665"/>
          </a:xfrm>
          <a:prstGeom prst="rect">
            <a:avLst/>
          </a:prstGeom>
          <a:noFill/>
          <a:ln w="9525">
            <a:noFill/>
            <a:miter lim="800000"/>
            <a:headEnd/>
            <a:tailEnd/>
          </a:ln>
        </p:spPr>
        <p:txBody>
          <a:bodyPr wrap="none">
            <a:spAutoFit/>
          </a:bodyPr>
          <a:lstStyle/>
          <a:p>
            <a:pPr algn="ctr" eaLnBrk="0" hangingPunct="0"/>
            <a:r>
              <a:rPr lang="es-ES_tradnl" dirty="0" err="1" smtClean="0"/>
              <a:t>Itzel</a:t>
            </a:r>
            <a:r>
              <a:rPr lang="es-ES_tradnl" dirty="0" smtClean="0"/>
              <a:t> Graciela </a:t>
            </a:r>
            <a:r>
              <a:rPr lang="es-ES_tradnl" dirty="0" err="1" smtClean="0"/>
              <a:t>Ibarrarán</a:t>
            </a:r>
            <a:r>
              <a:rPr lang="es-ES_tradnl" dirty="0" smtClean="0"/>
              <a:t> </a:t>
            </a:r>
            <a:r>
              <a:rPr lang="es-ES_tradnl" dirty="0" err="1" smtClean="0"/>
              <a:t>Ramiréz</a:t>
            </a:r>
            <a:endParaRPr lang="es-ES_tradnl" dirty="0"/>
          </a:p>
          <a:p>
            <a:pPr algn="ctr" eaLnBrk="0" hangingPunct="0"/>
            <a:r>
              <a:rPr lang="es-ES_tradnl" dirty="0" smtClean="0"/>
              <a:t>Supervisor de Recursos Humanos</a:t>
            </a:r>
            <a:endParaRPr lang="es-MX"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2"/>
          <p:cNvSpPr txBox="1">
            <a:spLocks noChangeArrowheads="1"/>
          </p:cNvSpPr>
          <p:nvPr/>
        </p:nvSpPr>
        <p:spPr bwMode="auto">
          <a:xfrm>
            <a:off x="31750" y="47625"/>
            <a:ext cx="5540375" cy="396875"/>
          </a:xfrm>
          <a:prstGeom prst="rect">
            <a:avLst/>
          </a:prstGeom>
          <a:noFill/>
          <a:ln w="9525">
            <a:noFill/>
            <a:miter lim="800000"/>
            <a:headEnd/>
            <a:tailEnd/>
          </a:ln>
        </p:spPr>
        <p:txBody>
          <a:bodyPr>
            <a:spAutoFit/>
          </a:bodyPr>
          <a:lstStyle/>
          <a:p>
            <a:pPr algn="just" eaLnBrk="0" hangingPunct="0">
              <a:spcBef>
                <a:spcPct val="50000"/>
              </a:spcBef>
            </a:pPr>
            <a:endParaRPr lang="es-MX" sz="2000" i="1"/>
          </a:p>
        </p:txBody>
      </p:sp>
      <p:sp>
        <p:nvSpPr>
          <p:cNvPr id="10547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05476" name="Text Box 2"/>
          <p:cNvSpPr txBox="1">
            <a:spLocks noChangeArrowheads="1"/>
          </p:cNvSpPr>
          <p:nvPr/>
        </p:nvSpPr>
        <p:spPr bwMode="auto">
          <a:xfrm>
            <a:off x="31750" y="47625"/>
            <a:ext cx="6326188" cy="400050"/>
          </a:xfrm>
          <a:prstGeom prst="rect">
            <a:avLst/>
          </a:prstGeom>
          <a:noFill/>
          <a:ln w="9525">
            <a:noFill/>
            <a:miter lim="800000"/>
            <a:headEnd/>
            <a:tailEnd/>
          </a:ln>
        </p:spPr>
        <p:txBody>
          <a:bodyPr>
            <a:spAutoFit/>
          </a:bodyPr>
          <a:lstStyle/>
          <a:p>
            <a:pPr algn="just" eaLnBrk="0" hangingPunct="0">
              <a:spcBef>
                <a:spcPct val="50000"/>
              </a:spcBef>
            </a:pPr>
            <a:r>
              <a:rPr lang="es-ES_tradnl" sz="2000" i="1"/>
              <a:t>CONTROL DE ACTUALIZACIONES</a:t>
            </a:r>
          </a:p>
        </p:txBody>
      </p:sp>
      <p:sp>
        <p:nvSpPr>
          <p:cNvPr id="105477" name="Text Box 23"/>
          <p:cNvSpPr txBox="1">
            <a:spLocks noChangeArrowheads="1"/>
          </p:cNvSpPr>
          <p:nvPr/>
        </p:nvSpPr>
        <p:spPr bwMode="auto">
          <a:xfrm>
            <a:off x="2714625" y="1214438"/>
            <a:ext cx="2143125" cy="338137"/>
          </a:xfrm>
          <a:prstGeom prst="rect">
            <a:avLst/>
          </a:prstGeom>
          <a:noFill/>
          <a:ln w="9525">
            <a:noFill/>
            <a:miter lim="800000"/>
            <a:headEnd/>
            <a:tailEnd/>
          </a:ln>
        </p:spPr>
        <p:txBody>
          <a:bodyPr>
            <a:spAutoFit/>
          </a:bodyPr>
          <a:lstStyle/>
          <a:p>
            <a:pPr algn="ctr" eaLnBrk="0" hangingPunct="0"/>
            <a:r>
              <a:rPr lang="es-ES_tradnl" sz="1600" i="1"/>
              <a:t>ACTUALIZACIÓN</a:t>
            </a:r>
            <a:endParaRPr lang="es-MX"/>
          </a:p>
        </p:txBody>
      </p:sp>
      <p:sp>
        <p:nvSpPr>
          <p:cNvPr id="105478" name="Line 34"/>
          <p:cNvSpPr>
            <a:spLocks noChangeShapeType="1"/>
          </p:cNvSpPr>
          <p:nvPr/>
        </p:nvSpPr>
        <p:spPr bwMode="auto">
          <a:xfrm>
            <a:off x="4000500" y="2357438"/>
            <a:ext cx="2276475" cy="0"/>
          </a:xfrm>
          <a:prstGeom prst="line">
            <a:avLst/>
          </a:prstGeom>
          <a:noFill/>
          <a:ln w="9525">
            <a:solidFill>
              <a:schemeClr val="tx1"/>
            </a:solidFill>
            <a:round/>
            <a:headEnd/>
            <a:tailEnd/>
          </a:ln>
        </p:spPr>
        <p:txBody>
          <a:bodyPr/>
          <a:lstStyle/>
          <a:p>
            <a:endParaRPr lang="es-MX"/>
          </a:p>
        </p:txBody>
      </p:sp>
      <p:sp>
        <p:nvSpPr>
          <p:cNvPr id="105479" name="Line 34"/>
          <p:cNvSpPr>
            <a:spLocks noChangeShapeType="1"/>
          </p:cNvSpPr>
          <p:nvPr/>
        </p:nvSpPr>
        <p:spPr bwMode="auto">
          <a:xfrm>
            <a:off x="1571625" y="3357563"/>
            <a:ext cx="4751388" cy="0"/>
          </a:xfrm>
          <a:prstGeom prst="line">
            <a:avLst/>
          </a:prstGeom>
          <a:noFill/>
          <a:ln w="9525">
            <a:solidFill>
              <a:schemeClr val="tx1"/>
            </a:solidFill>
            <a:round/>
            <a:headEnd/>
            <a:tailEnd/>
          </a:ln>
        </p:spPr>
        <p:txBody>
          <a:bodyPr/>
          <a:lstStyle/>
          <a:p>
            <a:endParaRPr lang="es-MX"/>
          </a:p>
        </p:txBody>
      </p:sp>
      <p:sp>
        <p:nvSpPr>
          <p:cNvPr id="105480" name="Line 34"/>
          <p:cNvSpPr>
            <a:spLocks noChangeShapeType="1"/>
          </p:cNvSpPr>
          <p:nvPr/>
        </p:nvSpPr>
        <p:spPr bwMode="auto">
          <a:xfrm>
            <a:off x="1643063" y="4500563"/>
            <a:ext cx="4751387" cy="0"/>
          </a:xfrm>
          <a:prstGeom prst="line">
            <a:avLst/>
          </a:prstGeom>
          <a:noFill/>
          <a:ln w="9525">
            <a:solidFill>
              <a:schemeClr val="tx1"/>
            </a:solidFill>
            <a:round/>
            <a:headEnd/>
            <a:tailEnd/>
          </a:ln>
        </p:spPr>
        <p:txBody>
          <a:bodyPr/>
          <a:lstStyle/>
          <a:p>
            <a:endParaRPr lang="es-MX"/>
          </a:p>
        </p:txBody>
      </p:sp>
      <p:sp>
        <p:nvSpPr>
          <p:cNvPr id="105481" name="Line 34"/>
          <p:cNvSpPr>
            <a:spLocks noChangeShapeType="1"/>
          </p:cNvSpPr>
          <p:nvPr/>
        </p:nvSpPr>
        <p:spPr bwMode="auto">
          <a:xfrm>
            <a:off x="1643063" y="5500688"/>
            <a:ext cx="4751387" cy="0"/>
          </a:xfrm>
          <a:prstGeom prst="line">
            <a:avLst/>
          </a:prstGeom>
          <a:noFill/>
          <a:ln w="9525">
            <a:solidFill>
              <a:schemeClr val="tx1"/>
            </a:solidFill>
            <a:round/>
            <a:headEnd/>
            <a:tailEnd/>
          </a:ln>
        </p:spPr>
        <p:txBody>
          <a:bodyPr/>
          <a:lstStyle/>
          <a:p>
            <a:endParaRPr lang="es-MX"/>
          </a:p>
        </p:txBody>
      </p:sp>
      <p:sp>
        <p:nvSpPr>
          <p:cNvPr id="105482" name="Text Box 23"/>
          <p:cNvSpPr txBox="1">
            <a:spLocks noChangeArrowheads="1"/>
          </p:cNvSpPr>
          <p:nvPr/>
        </p:nvSpPr>
        <p:spPr bwMode="auto">
          <a:xfrm>
            <a:off x="4071938" y="2428875"/>
            <a:ext cx="2143125" cy="338138"/>
          </a:xfrm>
          <a:prstGeom prst="rect">
            <a:avLst/>
          </a:prstGeom>
          <a:noFill/>
          <a:ln w="9525">
            <a:noFill/>
            <a:miter lim="800000"/>
            <a:headEnd/>
            <a:tailEnd/>
          </a:ln>
        </p:spPr>
        <p:txBody>
          <a:bodyPr>
            <a:spAutoFit/>
          </a:bodyPr>
          <a:lstStyle/>
          <a:p>
            <a:pPr algn="ctr" eaLnBrk="0" hangingPunct="0"/>
            <a:r>
              <a:rPr lang="es-ES_tradnl" sz="1600" i="1"/>
              <a:t>FECHA</a:t>
            </a:r>
            <a:endParaRPr lang="es-MX"/>
          </a:p>
        </p:txBody>
      </p:sp>
      <p:sp>
        <p:nvSpPr>
          <p:cNvPr id="105483" name="Text Box 23"/>
          <p:cNvSpPr txBox="1">
            <a:spLocks noChangeArrowheads="1"/>
          </p:cNvSpPr>
          <p:nvPr/>
        </p:nvSpPr>
        <p:spPr bwMode="auto">
          <a:xfrm>
            <a:off x="1643063" y="3500438"/>
            <a:ext cx="4714875" cy="338137"/>
          </a:xfrm>
          <a:prstGeom prst="rect">
            <a:avLst/>
          </a:prstGeom>
          <a:noFill/>
          <a:ln w="9525">
            <a:noFill/>
            <a:miter lim="800000"/>
            <a:headEnd/>
            <a:tailEnd/>
          </a:ln>
        </p:spPr>
        <p:txBody>
          <a:bodyPr>
            <a:spAutoFit/>
          </a:bodyPr>
          <a:lstStyle/>
          <a:p>
            <a:pPr eaLnBrk="0" hangingPunct="0"/>
            <a:r>
              <a:rPr lang="es-ES_tradnl" sz="1600" i="1"/>
              <a:t>PARTE DEL MANUAL QUE SE ACTUALIZA</a:t>
            </a:r>
            <a:endParaRPr lang="es-MX"/>
          </a:p>
        </p:txBody>
      </p:sp>
      <p:sp>
        <p:nvSpPr>
          <p:cNvPr id="105484" name="Text Box 23"/>
          <p:cNvSpPr txBox="1">
            <a:spLocks noChangeArrowheads="1"/>
          </p:cNvSpPr>
          <p:nvPr/>
        </p:nvSpPr>
        <p:spPr bwMode="auto">
          <a:xfrm>
            <a:off x="1643063" y="4572000"/>
            <a:ext cx="4714875" cy="338138"/>
          </a:xfrm>
          <a:prstGeom prst="rect">
            <a:avLst/>
          </a:prstGeom>
          <a:noFill/>
          <a:ln w="9525">
            <a:noFill/>
            <a:miter lim="800000"/>
            <a:headEnd/>
            <a:tailEnd/>
          </a:ln>
        </p:spPr>
        <p:txBody>
          <a:bodyPr>
            <a:spAutoFit/>
          </a:bodyPr>
          <a:lstStyle/>
          <a:p>
            <a:pPr eaLnBrk="0" hangingPunct="0"/>
            <a:r>
              <a:rPr lang="es-ES_tradnl" sz="1600" i="1"/>
              <a:t>HOJA (S) QUE DE MODIFICA (N)</a:t>
            </a:r>
            <a:endParaRPr lang="es-MX"/>
          </a:p>
        </p:txBody>
      </p:sp>
      <p:sp>
        <p:nvSpPr>
          <p:cNvPr id="105485" name="Text Box 23"/>
          <p:cNvSpPr txBox="1">
            <a:spLocks noChangeArrowheads="1"/>
          </p:cNvSpPr>
          <p:nvPr/>
        </p:nvSpPr>
        <p:spPr bwMode="auto">
          <a:xfrm>
            <a:off x="428625" y="6786563"/>
            <a:ext cx="1428750" cy="338137"/>
          </a:xfrm>
          <a:prstGeom prst="rect">
            <a:avLst/>
          </a:prstGeom>
          <a:noFill/>
          <a:ln w="9525">
            <a:noFill/>
            <a:miter lim="800000"/>
            <a:headEnd/>
            <a:tailEnd/>
          </a:ln>
        </p:spPr>
        <p:txBody>
          <a:bodyPr>
            <a:spAutoFit/>
          </a:bodyPr>
          <a:lstStyle/>
          <a:p>
            <a:pPr algn="ctr" eaLnBrk="0" hangingPunct="0"/>
            <a:r>
              <a:rPr lang="es-ES_tradnl" sz="1600" i="1"/>
              <a:t>FORMULÓ</a:t>
            </a:r>
            <a:endParaRPr lang="es-MX"/>
          </a:p>
        </p:txBody>
      </p:sp>
      <p:sp>
        <p:nvSpPr>
          <p:cNvPr id="105486" name="Text Box 23"/>
          <p:cNvSpPr txBox="1">
            <a:spLocks noChangeArrowheads="1"/>
          </p:cNvSpPr>
          <p:nvPr/>
        </p:nvSpPr>
        <p:spPr bwMode="auto">
          <a:xfrm>
            <a:off x="2428875" y="6786563"/>
            <a:ext cx="2143125" cy="338137"/>
          </a:xfrm>
          <a:prstGeom prst="rect">
            <a:avLst/>
          </a:prstGeom>
          <a:noFill/>
          <a:ln w="9525">
            <a:noFill/>
            <a:miter lim="800000"/>
            <a:headEnd/>
            <a:tailEnd/>
          </a:ln>
        </p:spPr>
        <p:txBody>
          <a:bodyPr>
            <a:spAutoFit/>
          </a:bodyPr>
          <a:lstStyle/>
          <a:p>
            <a:pPr algn="ctr" eaLnBrk="0" hangingPunct="0"/>
            <a:r>
              <a:rPr lang="es-ES_tradnl" sz="1600" i="1"/>
              <a:t>REVISÓ</a:t>
            </a:r>
            <a:endParaRPr lang="es-MX"/>
          </a:p>
        </p:txBody>
      </p:sp>
      <p:sp>
        <p:nvSpPr>
          <p:cNvPr id="105487" name="Text Box 23"/>
          <p:cNvSpPr txBox="1">
            <a:spLocks noChangeArrowheads="1"/>
          </p:cNvSpPr>
          <p:nvPr/>
        </p:nvSpPr>
        <p:spPr bwMode="auto">
          <a:xfrm>
            <a:off x="4500563" y="6786563"/>
            <a:ext cx="2143125" cy="338137"/>
          </a:xfrm>
          <a:prstGeom prst="rect">
            <a:avLst/>
          </a:prstGeom>
          <a:noFill/>
          <a:ln w="9525">
            <a:noFill/>
            <a:miter lim="800000"/>
            <a:headEnd/>
            <a:tailEnd/>
          </a:ln>
        </p:spPr>
        <p:txBody>
          <a:bodyPr>
            <a:spAutoFit/>
          </a:bodyPr>
          <a:lstStyle/>
          <a:p>
            <a:pPr algn="ctr" eaLnBrk="0" hangingPunct="0"/>
            <a:r>
              <a:rPr lang="es-ES_tradnl" sz="1600" i="1"/>
              <a:t>AUTORIZÓ</a:t>
            </a:r>
            <a:endParaRPr lang="es-MX"/>
          </a:p>
        </p:txBody>
      </p:sp>
      <p:sp>
        <p:nvSpPr>
          <p:cNvPr id="105488" name="Line 34"/>
          <p:cNvSpPr>
            <a:spLocks noChangeShapeType="1"/>
          </p:cNvSpPr>
          <p:nvPr/>
        </p:nvSpPr>
        <p:spPr bwMode="auto">
          <a:xfrm>
            <a:off x="285750" y="7643813"/>
            <a:ext cx="1800225" cy="0"/>
          </a:xfrm>
          <a:prstGeom prst="line">
            <a:avLst/>
          </a:prstGeom>
          <a:noFill/>
          <a:ln w="9525">
            <a:solidFill>
              <a:schemeClr val="tx1"/>
            </a:solidFill>
            <a:round/>
            <a:headEnd/>
            <a:tailEnd/>
          </a:ln>
        </p:spPr>
        <p:txBody>
          <a:bodyPr/>
          <a:lstStyle/>
          <a:p>
            <a:endParaRPr lang="es-MX"/>
          </a:p>
        </p:txBody>
      </p:sp>
      <p:sp>
        <p:nvSpPr>
          <p:cNvPr id="105489" name="Line 34"/>
          <p:cNvSpPr>
            <a:spLocks noChangeShapeType="1"/>
          </p:cNvSpPr>
          <p:nvPr/>
        </p:nvSpPr>
        <p:spPr bwMode="auto">
          <a:xfrm>
            <a:off x="2571750" y="7643813"/>
            <a:ext cx="1800225" cy="0"/>
          </a:xfrm>
          <a:prstGeom prst="line">
            <a:avLst/>
          </a:prstGeom>
          <a:noFill/>
          <a:ln w="9525">
            <a:solidFill>
              <a:schemeClr val="tx1"/>
            </a:solidFill>
            <a:round/>
            <a:headEnd/>
            <a:tailEnd/>
          </a:ln>
        </p:spPr>
        <p:txBody>
          <a:bodyPr/>
          <a:lstStyle/>
          <a:p>
            <a:endParaRPr lang="es-MX"/>
          </a:p>
        </p:txBody>
      </p:sp>
      <p:sp>
        <p:nvSpPr>
          <p:cNvPr id="105490" name="Line 34"/>
          <p:cNvSpPr>
            <a:spLocks noChangeShapeType="1"/>
          </p:cNvSpPr>
          <p:nvPr/>
        </p:nvSpPr>
        <p:spPr bwMode="auto">
          <a:xfrm>
            <a:off x="4714875" y="7643813"/>
            <a:ext cx="1800225" cy="0"/>
          </a:xfrm>
          <a:prstGeom prst="line">
            <a:avLst/>
          </a:prstGeom>
          <a:noFill/>
          <a:ln w="9525">
            <a:solidFill>
              <a:schemeClr val="tx1"/>
            </a:solidFill>
            <a:round/>
            <a:headEnd/>
            <a:tailEnd/>
          </a:ln>
        </p:spPr>
        <p:txBody>
          <a:bodyPr/>
          <a:lstStyle/>
          <a:p>
            <a:endParaRPr lang="es-MX"/>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a:solidFill>
            <a:schemeClr val="tx1"/>
          </a:solidFill>
          <a:round/>
          <a:headEnd/>
          <a:tailEnd/>
        </a:ln>
      </a:spPr>
      <a:bodyPr wrap="square">
        <a:spAutoFit/>
      </a:bodyPr>
      <a:lstStyle>
        <a:defPPr>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just" defTabSz="914400" rtl="0" eaLnBrk="0" fontAlgn="base" latinLnBrk="0" hangingPunct="0">
          <a:lnSpc>
            <a:spcPct val="100000"/>
          </a:lnSpc>
          <a:spcBef>
            <a:spcPct val="0"/>
          </a:spcBef>
          <a:spcAft>
            <a:spcPct val="0"/>
          </a:spcAft>
          <a:buClrTx/>
          <a:buSzTx/>
          <a:buFontTx/>
          <a:buChar char="•"/>
          <a:tabLst/>
          <a:defRPr kumimoji="0" lang="es-ES_tradnl" sz="1200" b="1" i="0" u="none" strike="noStrike" cap="none" normalizeH="0" baseline="0" smtClean="0">
            <a:ln>
              <a:noFill/>
            </a:ln>
            <a:solidFill>
              <a:schemeClr val="tx1"/>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19464</TotalTime>
  <Words>16588</Words>
  <Application>Microsoft PowerPoint</Application>
  <PresentationFormat>Presentación en pantalla (4:3)</PresentationFormat>
  <Paragraphs>2635</Paragraphs>
  <Slides>107</Slides>
  <Notes>105</Notes>
  <HiddenSlides>0</HiddenSlides>
  <MMClips>0</MMClips>
  <ScaleCrop>false</ScaleCrop>
  <HeadingPairs>
    <vt:vector size="4" baseType="variant">
      <vt:variant>
        <vt:lpstr>Tema</vt:lpstr>
      </vt:variant>
      <vt:variant>
        <vt:i4>1</vt:i4>
      </vt:variant>
      <vt:variant>
        <vt:lpstr>Títulos de diapositiva</vt:lpstr>
      </vt:variant>
      <vt:variant>
        <vt:i4>107</vt:i4>
      </vt:variant>
    </vt:vector>
  </HeadingPairs>
  <TitlesOfParts>
    <vt:vector size="108" baseType="lpstr">
      <vt:lpstr>Diseño predeterminado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Diapositiva 75</vt:lpstr>
      <vt:lpstr>Diapositiva 76</vt:lpstr>
      <vt:lpstr>Diapositiva 77</vt:lpstr>
      <vt:lpstr>Diapositiva 78</vt:lpstr>
      <vt:lpstr>Diapositiva 79</vt:lpstr>
      <vt:lpstr>Diapositiva 80</vt:lpstr>
      <vt:lpstr>Diapositiva 81</vt:lpstr>
      <vt:lpstr>Diapositiva 82</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lpstr>Diapositiva 98</vt:lpstr>
      <vt:lpstr>Diapositiva 99</vt:lpstr>
      <vt:lpstr>Diapositiva 100</vt:lpstr>
      <vt:lpstr>Diapositiva 101</vt:lpstr>
      <vt:lpstr>Diapositiva 102</vt:lpstr>
      <vt:lpstr>Diapositiva 103</vt:lpstr>
      <vt:lpstr>Diapositiva 104</vt:lpstr>
      <vt:lpstr>Diapositiva 105</vt:lpstr>
      <vt:lpstr>Diapositiva 106</vt:lpstr>
      <vt:lpstr>Diapositiva 107</vt:lpstr>
    </vt:vector>
  </TitlesOfParts>
  <Company>Oficialia Mayor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 título de diapositiva</dc:title>
  <dc:creator>Gobierno del Estado</dc:creator>
  <cp:lastModifiedBy>veronica</cp:lastModifiedBy>
  <cp:revision>1221</cp:revision>
  <cp:lastPrinted>2005-04-28T00:36:09Z</cp:lastPrinted>
  <dcterms:created xsi:type="dcterms:W3CDTF">2001-05-29T01:41:44Z</dcterms:created>
  <dcterms:modified xsi:type="dcterms:W3CDTF">2017-06-16T21:27:43Z</dcterms:modified>
</cp:coreProperties>
</file>